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79" r:id="rId5"/>
    <p:sldId id="261" r:id="rId6"/>
    <p:sldId id="273" r:id="rId7"/>
    <p:sldId id="284" r:id="rId8"/>
    <p:sldId id="283" r:id="rId9"/>
    <p:sldId id="282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75" r:id="rId20"/>
    <p:sldId id="294" r:id="rId21"/>
    <p:sldId id="295" r:id="rId22"/>
    <p:sldId id="296" r:id="rId23"/>
    <p:sldId id="272" r:id="rId24"/>
    <p:sldId id="258" r:id="rId25"/>
  </p:sldIdLst>
  <p:sldSz cx="12192000" cy="6858000"/>
  <p:notesSz cx="7104063" cy="10234613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404" autoAdjust="0"/>
  </p:normalViewPr>
  <p:slideViewPr>
    <p:cSldViewPr snapToGrid="0">
      <p:cViewPr>
        <p:scale>
          <a:sx n="75" d="100"/>
          <a:sy n="75" d="100"/>
        </p:scale>
        <p:origin x="1896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23FB08B-5065-5B49-83D5-5FB492AF2296}" type="datetimeFigureOut">
              <a:rPr lang="en-NL" smtClean="0"/>
              <a:t>08/29/2024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1A0952F-70EB-E948-AE6F-FFE04BB74559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08684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0749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met volledige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29FAC76-11C9-4816-5D72-9CEFAC40C8B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443038"/>
            <a:ext cx="12192000" cy="4786312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821301-000C-3525-72D3-4C9E201C5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52" y="3209409"/>
            <a:ext cx="5080686" cy="23876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0EFF6-FA2C-2D18-2FDC-68653295E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52" y="5597009"/>
            <a:ext cx="5080686" cy="365126"/>
          </a:xfrm>
        </p:spPr>
        <p:txBody>
          <a:bodyPr>
            <a:normAutofit/>
          </a:bodyPr>
          <a:lstStyle>
            <a:lvl1pPr marL="0" indent="0" algn="l">
              <a:buNone/>
              <a:defRPr sz="1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4D6B0-1EE7-6FCA-5E8C-0560763EEA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352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5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29-12-2022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A8FD4-9B0C-3B2A-8685-02B52F9D5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/>
            </a:lvl1pPr>
          </a:lstStyle>
          <a:p>
            <a:r>
              <a:rPr lang="en-NL"/>
              <a:t>www.twickel.nl</a:t>
            </a:r>
            <a:endParaRPr lang="en-NL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E991B958-C151-9F1E-AF5D-C474679868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4980" y="247737"/>
            <a:ext cx="2693773" cy="1013254"/>
          </a:xfrm>
          <a:noFill/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70B510-DCF4-F5D4-AC6D-40CD75C8D975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997C57-3DFB-5D17-2CC7-97E066E5A3AE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Cover met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volledige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5CE4A9-0A50-4ACD-3DEB-D938E6C3254B}"/>
              </a:ext>
            </a:extLst>
          </p:cNvPr>
          <p:cNvSpPr/>
          <p:nvPr userDrawn="1"/>
        </p:nvSpPr>
        <p:spPr>
          <a:xfrm>
            <a:off x="12590163" y="0"/>
            <a:ext cx="2810934" cy="325966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6311B3-35CA-BAD1-1F25-F8CFA7C6AB54}"/>
              </a:ext>
            </a:extLst>
          </p:cNvPr>
          <p:cNvSpPr txBox="1"/>
          <p:nvPr userDrawn="1"/>
        </p:nvSpPr>
        <p:spPr>
          <a:xfrm>
            <a:off x="12685413" y="128480"/>
            <a:ext cx="2620434" cy="304698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1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Logo’s</a:t>
            </a:r>
          </a:p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basislogo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staat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contentvlak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in de balk al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goed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de endorsed logo’s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moet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niets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naar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rechts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geschoven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Dit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doe je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als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volgt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: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dirty="0">
                <a:latin typeface="ScalaSansPro" panose="020B0504030101020102" pitchFamily="34" charset="77"/>
              </a:rPr>
              <a:t>format picture -&gt; position -&gt; horizontal position 16,1 cm</a:t>
            </a:r>
            <a:endParaRPr lang="en-NL" sz="1600" dirty="0">
              <a:latin typeface="ScalaSansPro" panose="020B050403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134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et foto link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8F38D-3A78-5BB8-958A-011AE962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252" y="681037"/>
            <a:ext cx="3604010" cy="57935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6BEC5-AAF3-D440-80FA-57C44093A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252" y="2730500"/>
            <a:ext cx="3604396" cy="2743543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056CB-29C9-F774-4F50-556A1FFD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745B-3CDD-ADA0-7859-860C12EA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‹nr.›</a:t>
            </a:fld>
            <a:endParaRPr lang="en-NL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747D3B-68B8-97EF-03F1-A8C8DB6C8F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21639" y="382588"/>
            <a:ext cx="3603624" cy="29845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11BA598-C6D0-2C43-F9E7-FCAB500E69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21638" y="2014152"/>
            <a:ext cx="3604010" cy="487748"/>
          </a:xfrm>
        </p:spPr>
        <p:txBody>
          <a:bodyPr>
            <a:no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B5B3A53-BBE8-7422-2AF0-83414E69330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442200" cy="623570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D278F5-DE7A-DED6-DE3A-AB502491397F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EE5F40-E30B-4D0E-9695-0B9D9C7586F9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 met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links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0479A4-09E5-00FF-CC3C-09F9CC0E6502}"/>
              </a:ext>
            </a:extLst>
          </p:cNvPr>
          <p:cNvSpPr/>
          <p:nvPr userDrawn="1"/>
        </p:nvSpPr>
        <p:spPr>
          <a:xfrm>
            <a:off x="12590163" y="0"/>
            <a:ext cx="2810934" cy="213359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CEAF1D-B7B7-E2D7-993D-3FF5EADC0130}"/>
              </a:ext>
            </a:extLst>
          </p:cNvPr>
          <p:cNvSpPr txBox="1"/>
          <p:nvPr userDrawn="1"/>
        </p:nvSpPr>
        <p:spPr>
          <a:xfrm>
            <a:off x="12685413" y="128480"/>
            <a:ext cx="2620434" cy="181588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introductie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links is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optioneel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verwijderd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tekstvak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naast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lopende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gebruikt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bulletpoints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0391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8F38D-3A78-5BB8-958A-011AE962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2" y="681037"/>
            <a:ext cx="6342448" cy="57935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056CB-29C9-F774-4F50-556A1FFD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745B-3CDD-ADA0-7859-860C12EA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‹nr.›</a:t>
            </a:fld>
            <a:endParaRPr lang="en-NL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747D3B-68B8-97EF-03F1-A8C8DB6C8F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738" y="382588"/>
            <a:ext cx="5661025" cy="29845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11BA598-C6D0-2C43-F9E7-FCAB500E69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6738" y="2014152"/>
            <a:ext cx="1768689" cy="1414848"/>
          </a:xfrm>
        </p:spPr>
        <p:txBody>
          <a:bodyPr>
            <a:normAutofit/>
          </a:bodyPr>
          <a:lstStyle>
            <a:lvl1pPr marL="0" indent="0">
              <a:buNone/>
              <a:defRPr sz="1000" b="1" i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0A58B-665A-10A8-A5A3-68B28FCDE503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375301-56B2-BBA4-7221-C73D28C3E786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 met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bijschrift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DC20ABF5-57CA-028D-D64B-7CBE10FAA5E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75687" y="1668162"/>
            <a:ext cx="8449576" cy="380588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3B02FD-5B92-E22D-CA69-DC45338CF6B0}"/>
              </a:ext>
            </a:extLst>
          </p:cNvPr>
          <p:cNvSpPr/>
          <p:nvPr userDrawn="1"/>
        </p:nvSpPr>
        <p:spPr>
          <a:xfrm>
            <a:off x="12590163" y="0"/>
            <a:ext cx="2810934" cy="110066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C516A4-E1EC-37D2-A810-9E237DC6DEC6}"/>
              </a:ext>
            </a:extLst>
          </p:cNvPr>
          <p:cNvSpPr txBox="1"/>
          <p:nvPr userDrawn="1"/>
        </p:nvSpPr>
        <p:spPr>
          <a:xfrm>
            <a:off x="12685413" y="128480"/>
            <a:ext cx="2620434" cy="83099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bijschrift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links is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optioneel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verwijderd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51070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et meer foto's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8F38D-3A78-5BB8-958A-011AE962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2" y="681037"/>
            <a:ext cx="6342448" cy="57935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056CB-29C9-F774-4F50-556A1FFD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745B-3CDD-ADA0-7859-860C12EA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‹nr.›</a:t>
            </a:fld>
            <a:endParaRPr lang="en-NL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747D3B-68B8-97EF-03F1-A8C8DB6C8F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738" y="382588"/>
            <a:ext cx="5661025" cy="29845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11BA598-C6D0-2C43-F9E7-FCAB500E69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6738" y="2014152"/>
            <a:ext cx="1768689" cy="1414848"/>
          </a:xfrm>
        </p:spPr>
        <p:txBody>
          <a:bodyPr>
            <a:normAutofit/>
          </a:bodyPr>
          <a:lstStyle>
            <a:lvl1pPr marL="0" indent="0">
              <a:buNone/>
              <a:defRPr sz="1000" b="1" i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0A58B-665A-10A8-A5A3-68B28FCDE503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375301-56B2-BBA4-7221-C73D28C3E786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meer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foto’s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met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bijschrift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DC20ABF5-57CA-028D-D64B-7CBE10FAA5E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75687" y="1668162"/>
            <a:ext cx="4088713" cy="380588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5DEDF6F-3D62-1ABA-C514-D958F75C90E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36549" y="1668162"/>
            <a:ext cx="4088713" cy="380588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A37A98-491A-ADB2-AA24-9BBC55D92EF7}"/>
              </a:ext>
            </a:extLst>
          </p:cNvPr>
          <p:cNvSpPr/>
          <p:nvPr userDrawn="1"/>
        </p:nvSpPr>
        <p:spPr>
          <a:xfrm>
            <a:off x="12590163" y="0"/>
            <a:ext cx="2810934" cy="2336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D25C3E-3446-638F-D25F-9E09EAA4DC00}"/>
              </a:ext>
            </a:extLst>
          </p:cNvPr>
          <p:cNvSpPr txBox="1"/>
          <p:nvPr userDrawn="1"/>
        </p:nvSpPr>
        <p:spPr>
          <a:xfrm>
            <a:off x="12685413" y="128480"/>
            <a:ext cx="2620434" cy="206210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bijschrift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links is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optioneel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verwijderd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meer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foto’s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kun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je de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fotokaders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binnen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dezelfde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marges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schuiven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toevoegen</a:t>
            </a:r>
            <a:endParaRPr lang="en-NL" sz="1600" dirty="0">
              <a:latin typeface="ScalaSansPro" panose="020B050403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4171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met meer foto's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8F38D-3A78-5BB8-958A-011AE962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2" y="681037"/>
            <a:ext cx="6342448" cy="57935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056CB-29C9-F774-4F50-556A1FFD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745B-3CDD-ADA0-7859-860C12EA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‹nr.›</a:t>
            </a:fld>
            <a:endParaRPr lang="en-NL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747D3B-68B8-97EF-03F1-A8C8DB6C8F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738" y="382588"/>
            <a:ext cx="5661025" cy="29845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11BA598-C6D0-2C43-F9E7-FCAB500E69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6738" y="2014152"/>
            <a:ext cx="1768689" cy="1414848"/>
          </a:xfrm>
        </p:spPr>
        <p:txBody>
          <a:bodyPr>
            <a:normAutofit/>
          </a:bodyPr>
          <a:lstStyle>
            <a:lvl1pPr marL="0" indent="0">
              <a:buNone/>
              <a:defRPr sz="900" b="1" i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0A58B-665A-10A8-A5A3-68B28FCDE503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375301-56B2-BBA4-7221-C73D28C3E786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meer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foto’s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met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bijschrift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DC20ABF5-57CA-028D-D64B-7CBE10FAA5E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73847" y="1658686"/>
            <a:ext cx="3384000" cy="273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5DEDF6F-3D62-1ABA-C514-D958F75C90E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76008" y="1658686"/>
            <a:ext cx="3384000" cy="273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A37A98-491A-ADB2-AA24-9BBC55D92EF7}"/>
              </a:ext>
            </a:extLst>
          </p:cNvPr>
          <p:cNvSpPr/>
          <p:nvPr userDrawn="1"/>
        </p:nvSpPr>
        <p:spPr>
          <a:xfrm>
            <a:off x="12590163" y="0"/>
            <a:ext cx="2810934" cy="2336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D25C3E-3446-638F-D25F-9E09EAA4DC00}"/>
              </a:ext>
            </a:extLst>
          </p:cNvPr>
          <p:cNvSpPr txBox="1"/>
          <p:nvPr userDrawn="1"/>
        </p:nvSpPr>
        <p:spPr>
          <a:xfrm>
            <a:off x="12685413" y="128480"/>
            <a:ext cx="2620434" cy="206210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bijschrift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links is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optioneel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verwijderd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meer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foto’s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kun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je de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fotokaders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binnen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dezelfde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marges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schuiven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toevoegen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BC406FAA-80C1-E10D-80D1-FE2E3987CBF9}"/>
              </a:ext>
            </a:extLst>
          </p:cNvPr>
          <p:cNvSpPr/>
          <p:nvPr userDrawn="1"/>
        </p:nvSpPr>
        <p:spPr>
          <a:xfrm>
            <a:off x="2335427" y="1502229"/>
            <a:ext cx="855642" cy="4068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796C63E-601D-8176-C992-83F74F23D68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1686" y="1668162"/>
            <a:ext cx="3384000" cy="273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9722C1AE-27A3-27A7-2405-4C729CE9A1C0}"/>
              </a:ext>
            </a:extLst>
          </p:cNvPr>
          <p:cNvSpPr txBox="1"/>
          <p:nvPr userDrawn="1"/>
        </p:nvSpPr>
        <p:spPr>
          <a:xfrm>
            <a:off x="4273847" y="4572000"/>
            <a:ext cx="338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000" dirty="0">
              <a:latin typeface="Century Gothic" panose="020B0502020202020204" pitchFamily="34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DC69DF35-B465-C49E-6CB7-4551A4E3A304}"/>
              </a:ext>
            </a:extLst>
          </p:cNvPr>
          <p:cNvSpPr txBox="1"/>
          <p:nvPr userDrawn="1"/>
        </p:nvSpPr>
        <p:spPr>
          <a:xfrm>
            <a:off x="7976008" y="4571999"/>
            <a:ext cx="338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000" dirty="0">
              <a:latin typeface="Century Gothic" panose="020B0502020202020204" pitchFamily="34" charset="0"/>
            </a:endParaRP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BAF5E04-CC37-0256-CC78-4360D21F15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6353" y="4687942"/>
            <a:ext cx="3384000" cy="702721"/>
          </a:xfrm>
        </p:spPr>
        <p:txBody>
          <a:bodyPr>
            <a:normAutofit/>
          </a:bodyPr>
          <a:lstStyle>
            <a:lvl1pPr marL="0" indent="0">
              <a:buNone/>
              <a:defRPr sz="1000" i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9F18BAEA-363E-1FF8-5D18-ED58D1C088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8514" y="4685696"/>
            <a:ext cx="3384000" cy="702721"/>
          </a:xfrm>
        </p:spPr>
        <p:txBody>
          <a:bodyPr>
            <a:normAutofit/>
          </a:bodyPr>
          <a:lstStyle>
            <a:lvl1pPr marL="0" indent="0">
              <a:buNone/>
              <a:defRPr sz="1000" i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0DC8E5E7-0ED5-12B7-A388-4E7EF3272F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70675" y="4695109"/>
            <a:ext cx="3384000" cy="702721"/>
          </a:xfrm>
        </p:spPr>
        <p:txBody>
          <a:bodyPr>
            <a:normAutofit/>
          </a:bodyPr>
          <a:lstStyle>
            <a:lvl1pPr marL="0" indent="0">
              <a:buNone/>
              <a:defRPr sz="1000" i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39665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edige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789B-00D0-667B-9AE1-FA871AC4D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6E936-2646-32CD-7621-5BD4BC6B6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‹nr.›</a:t>
            </a:fld>
            <a:endParaRPr lang="en-NL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D7674CE-23EC-4B87-B6F6-52C4F2AA49F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23570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2067F9-E5E0-9A5E-F1BD-85244AF9B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656137"/>
            <a:ext cx="3604010" cy="57935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C9F230-9241-8E09-BDE7-FAF6E12DDD58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DEAE7-1323-059A-B31D-021C2B4D276A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Volledige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77D793-E82A-EA74-1F36-78A9CD3EDD9F}"/>
              </a:ext>
            </a:extLst>
          </p:cNvPr>
          <p:cNvSpPr/>
          <p:nvPr userDrawn="1"/>
        </p:nvSpPr>
        <p:spPr>
          <a:xfrm>
            <a:off x="12590163" y="0"/>
            <a:ext cx="2810934" cy="110066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3C7EC1-6BA5-1CF4-4F85-523F10E1E199}"/>
              </a:ext>
            </a:extLst>
          </p:cNvPr>
          <p:cNvSpPr txBox="1"/>
          <p:nvPr userDrawn="1"/>
        </p:nvSpPr>
        <p:spPr>
          <a:xfrm>
            <a:off x="12685413" y="128480"/>
            <a:ext cx="2620434" cy="83099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De title/quote is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optioneel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verwijderd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1217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9D30E4-C045-0782-559A-CF335A034F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64963" y="2368636"/>
            <a:ext cx="4979873" cy="1873163"/>
          </a:xfrm>
          <a:noFill/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531C37-DF27-35BA-71E1-B94013A04860}"/>
              </a:ext>
            </a:extLst>
          </p:cNvPr>
          <p:cNvSpPr/>
          <p:nvPr userDrawn="1"/>
        </p:nvSpPr>
        <p:spPr>
          <a:xfrm>
            <a:off x="12590163" y="0"/>
            <a:ext cx="2810934" cy="3302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C0179E-8DF0-C8F2-C6F2-B491B5A4DE5A}"/>
              </a:ext>
            </a:extLst>
          </p:cNvPr>
          <p:cNvSpPr txBox="1"/>
          <p:nvPr userDrawn="1"/>
        </p:nvSpPr>
        <p:spPr>
          <a:xfrm>
            <a:off x="12685413" y="128480"/>
            <a:ext cx="2620434" cy="304698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1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Logo’s</a:t>
            </a:r>
          </a:p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basislogo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staat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contentvlak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in de balk al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goed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de endorsed logo’s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moet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niets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naar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rechts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geschoven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Dit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doe je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als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volgt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: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dirty="0">
                <a:latin typeface="ScalaSansPro" panose="020B0504030101020102" pitchFamily="34" charset="77"/>
              </a:rPr>
              <a:t>format picture -&gt; position -&gt; horizontal position 15,2 cm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52A6D6-C790-AA6F-C5F0-4CF2B92E1EC7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9DC1D-65D7-220A-EC6D-94B9E692A150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Afsluiter</a:t>
            </a:r>
            <a:endParaRPr lang="en-NL" sz="1600" dirty="0">
              <a:latin typeface="ScalaSansPro" panose="020B050403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84272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met halve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21301-000C-3525-72D3-4C9E201C5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52" y="3209409"/>
            <a:ext cx="5080686" cy="2387600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0EFF6-FA2C-2D18-2FDC-68653295E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52" y="5597009"/>
            <a:ext cx="5080686" cy="365126"/>
          </a:xfrm>
        </p:spPr>
        <p:txBody>
          <a:bodyPr>
            <a:noAutofit/>
          </a:bodyPr>
          <a:lstStyle>
            <a:lvl1pPr marL="0" indent="0" algn="l">
              <a:buNone/>
              <a:defRPr sz="1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4D6B0-1EE7-6FCA-5E8C-0560763EEA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352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5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29-12-2022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A8FD4-9B0C-3B2A-8685-02B52F9D5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/>
            </a:lvl1pPr>
          </a:lstStyle>
          <a:p>
            <a:r>
              <a:rPr lang="en-NL"/>
              <a:t>www.twickel.nl</a:t>
            </a:r>
            <a:endParaRPr lang="en-NL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4334A4A-E85D-A5B3-F227-7A08B67398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1463040"/>
            <a:ext cx="6096000" cy="477266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0307A8-06DB-4258-D99C-5D9A7E3FC718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5E16F-72C6-3AAE-3787-1A6BFDA04D21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Cover met halve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06D2D863-E79E-5EEB-490E-13C19A2AE5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4980" y="247737"/>
            <a:ext cx="2693773" cy="1013254"/>
          </a:xfrm>
          <a:noFill/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E0F3B9-717F-A827-E66E-98072A9C2EA5}"/>
              </a:ext>
            </a:extLst>
          </p:cNvPr>
          <p:cNvSpPr/>
          <p:nvPr userDrawn="1"/>
        </p:nvSpPr>
        <p:spPr>
          <a:xfrm>
            <a:off x="12590163" y="0"/>
            <a:ext cx="2810934" cy="3429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A4948C-B2CB-278D-67B9-873BF555593D}"/>
              </a:ext>
            </a:extLst>
          </p:cNvPr>
          <p:cNvSpPr txBox="1"/>
          <p:nvPr userDrawn="1"/>
        </p:nvSpPr>
        <p:spPr>
          <a:xfrm>
            <a:off x="12685413" y="128480"/>
            <a:ext cx="2620434" cy="304698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1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Logo’s</a:t>
            </a:r>
          </a:p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basislogo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staat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contentvlak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in de balk al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goed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de endorsed logo’s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moet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niets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naar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rechts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geschoven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Dit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doe je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als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volgt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: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dirty="0">
                <a:latin typeface="ScalaSansPro" panose="020B0504030101020102" pitchFamily="34" charset="77"/>
              </a:rPr>
              <a:t>format picture -&gt; position -&gt; horizontal position 16,1 cm</a:t>
            </a:r>
            <a:endParaRPr lang="en-NL" sz="1600" dirty="0">
              <a:latin typeface="ScalaSansPro" panose="020B050403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845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zonder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21301-000C-3525-72D3-4C9E201C5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5314" y="3295136"/>
            <a:ext cx="5410200" cy="23876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0EFF6-FA2C-2D18-2FDC-68653295E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2973" y="5230510"/>
            <a:ext cx="3902675" cy="365126"/>
          </a:xfrm>
        </p:spPr>
        <p:txBody>
          <a:bodyPr anchor="b">
            <a:normAutofit/>
          </a:bodyPr>
          <a:lstStyle>
            <a:lvl1pPr marL="0" indent="0" algn="r">
              <a:buNone/>
              <a:defRPr sz="1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4D6B0-1EE7-6FCA-5E8C-0560763EEA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352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5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29-12-2022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A8FD4-9B0C-3B2A-8685-02B52F9D5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/>
            </a:lvl1pPr>
          </a:lstStyle>
          <a:p>
            <a:r>
              <a:rPr lang="en-NL"/>
              <a:t>www.twickel.nl</a:t>
            </a:r>
            <a:endParaRPr lang="en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C781A-D835-A346-8990-32C08C2C9E55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3D46E9-44AC-86FD-1482-D2C858DE47CB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Cover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zonder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855A971-06F7-5DA0-6C5F-B30BFBA295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4980" y="603337"/>
            <a:ext cx="2693773" cy="1013254"/>
          </a:xfrm>
          <a:noFill/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6D2D27-73D5-1188-7809-417228E865D6}"/>
              </a:ext>
            </a:extLst>
          </p:cNvPr>
          <p:cNvSpPr/>
          <p:nvPr userDrawn="1"/>
        </p:nvSpPr>
        <p:spPr>
          <a:xfrm>
            <a:off x="12590163" y="0"/>
            <a:ext cx="2810934" cy="3429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B48C95-A370-0C09-B70F-24AEC637E9D9}"/>
              </a:ext>
            </a:extLst>
          </p:cNvPr>
          <p:cNvSpPr txBox="1"/>
          <p:nvPr userDrawn="1"/>
        </p:nvSpPr>
        <p:spPr>
          <a:xfrm>
            <a:off x="12685413" y="128480"/>
            <a:ext cx="2620434" cy="304698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1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Logo’s</a:t>
            </a:r>
          </a:p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basislogo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staat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contentvlak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in de balk al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goed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de endorsed logo’s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moet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niets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naar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rechts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geschoven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Dit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doe je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als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volgt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: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dirty="0">
                <a:latin typeface="ScalaSansPro" panose="020B0504030101020102" pitchFamily="34" charset="77"/>
              </a:rPr>
              <a:t>format picture -&gt; position -&gt; horizontal position 16,1 cm</a:t>
            </a:r>
            <a:endParaRPr lang="en-NL" sz="1600" dirty="0">
              <a:latin typeface="ScalaSansPro" panose="020B050403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486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8F38D-3A78-5BB8-958A-011AE962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3" y="681037"/>
            <a:ext cx="3357947" cy="57935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6BEC5-AAF3-D440-80FA-57C44093A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353" y="2014152"/>
            <a:ext cx="1389448" cy="3385751"/>
          </a:xfrm>
        </p:spPr>
        <p:txBody>
          <a:bodyPr>
            <a:normAutofit/>
          </a:bodyPr>
          <a:lstStyle>
            <a:lvl1pPr marL="0" indent="0">
              <a:lnSpc>
                <a:spcPts val="1640"/>
              </a:lnSpc>
              <a:buNone/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056CB-29C9-F774-4F50-556A1FFD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745B-3CDD-ADA0-7859-860C12EA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‹nr.›</a:t>
            </a:fld>
            <a:endParaRPr lang="en-NL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747D3B-68B8-97EF-03F1-A8C8DB6C8F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739" y="382588"/>
            <a:ext cx="3357562" cy="29845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09BE715F-B945-B4DC-907F-2013C1AF53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18000" y="0"/>
            <a:ext cx="7874000" cy="623570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B578C9-F94D-BDCD-ABF3-BA0C29072A3F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12D3A1-9D80-6B47-062E-43A67A8A273A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Inhoudsopgave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9193492-52D7-6DAB-E119-07D2C3F1709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20899" y="2014152"/>
            <a:ext cx="317501" cy="3385751"/>
          </a:xfrm>
        </p:spPr>
        <p:txBody>
          <a:bodyPr>
            <a:normAutofit/>
          </a:bodyPr>
          <a:lstStyle>
            <a:lvl1pPr marL="0" indent="0">
              <a:lnSpc>
                <a:spcPts val="1640"/>
              </a:lnSpc>
              <a:buNone/>
              <a:defRPr sz="105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8461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21301-000C-3525-72D3-4C9E201C5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52" y="2015609"/>
            <a:ext cx="4881948" cy="1013254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0EFF6-FA2C-2D18-2FDC-68653295E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52" y="4102100"/>
            <a:ext cx="1833948" cy="1440935"/>
          </a:xfrm>
        </p:spPr>
        <p:txBody>
          <a:bodyPr anchor="b">
            <a:normAutofit/>
          </a:bodyPr>
          <a:lstStyle>
            <a:lvl1pPr marL="0" indent="0" algn="l">
              <a:buNone/>
              <a:defRPr sz="900" b="1" i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NL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4334A4A-E85D-A5B3-F227-7A08B67398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1463040"/>
            <a:ext cx="6096000" cy="477266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AC606-49AD-DB5F-6856-72B7C30A4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6352" y="6356350"/>
            <a:ext cx="5529648" cy="365125"/>
          </a:xfrm>
        </p:spPr>
        <p:txBody>
          <a:bodyPr/>
          <a:lstStyle/>
          <a:p>
            <a:r>
              <a:rPr lang="en-GB" dirty="0"/>
              <a:t>To edit footer go to insert -&gt; header &amp; footer -&gt; footer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72B3DA-E627-743F-42FD-1FB29B460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2448" y="6356350"/>
            <a:ext cx="2743200" cy="365125"/>
          </a:xfrm>
        </p:spPr>
        <p:txBody>
          <a:bodyPr/>
          <a:lstStyle/>
          <a:p>
            <a:fld id="{4D58D2FD-3D65-5E4D-AC50-8AD70E3B9266}" type="slidenum">
              <a:rPr lang="en-NL" smtClean="0"/>
              <a:t>‹nr.›</a:t>
            </a:fld>
            <a:endParaRPr lang="en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EC4562-CF2F-91E1-571A-8C7DB627AA71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6D68D2-ACFF-E080-A5FE-3E5B3816FAC2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Hoofdstukslide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BAA74C3-DC7F-97D2-309A-EA9CC7A15F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4980" y="247737"/>
            <a:ext cx="2693773" cy="1013254"/>
          </a:xfrm>
          <a:noFill/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14FE8A-2E4D-225C-FEAC-0775A3618762}"/>
              </a:ext>
            </a:extLst>
          </p:cNvPr>
          <p:cNvSpPr/>
          <p:nvPr userDrawn="1"/>
        </p:nvSpPr>
        <p:spPr>
          <a:xfrm>
            <a:off x="12590163" y="0"/>
            <a:ext cx="2810934" cy="3429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DA1470-D62A-E3C3-E9A1-8C2ADB3DCC65}"/>
              </a:ext>
            </a:extLst>
          </p:cNvPr>
          <p:cNvSpPr txBox="1"/>
          <p:nvPr userDrawn="1"/>
        </p:nvSpPr>
        <p:spPr>
          <a:xfrm>
            <a:off x="12685413" y="128480"/>
            <a:ext cx="2620434" cy="304698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1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Logo’s</a:t>
            </a:r>
          </a:p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basislogo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staat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contentvlak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in de balk al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goed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de endorsed logo’s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moet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niets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naar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rechts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geschoven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Dit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doe je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als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volgt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: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dirty="0">
                <a:latin typeface="ScalaSansPro" panose="020B0504030101020102" pitchFamily="34" charset="77"/>
              </a:rPr>
              <a:t>format picture -&gt; position -&gt; horizontal position 16,1 cm</a:t>
            </a:r>
            <a:endParaRPr lang="en-NL" sz="1600" dirty="0">
              <a:latin typeface="ScalaSansPro" panose="020B050403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169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21301-000C-3525-72D3-4C9E201C5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52" y="2015609"/>
            <a:ext cx="4881948" cy="1013254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4334A4A-E85D-A5B3-F227-7A08B67398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1463040"/>
            <a:ext cx="6096000" cy="477266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AC606-49AD-DB5F-6856-72B7C30A4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6352" y="6356350"/>
            <a:ext cx="5529648" cy="365125"/>
          </a:xfrm>
        </p:spPr>
        <p:txBody>
          <a:bodyPr/>
          <a:lstStyle/>
          <a:p>
            <a:r>
              <a:rPr lang="en-GB" dirty="0"/>
              <a:t>To edit footer go to insert -&gt; header &amp; footer -&gt; footer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72B3DA-E627-743F-42FD-1FB29B460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2448" y="6356350"/>
            <a:ext cx="2743200" cy="365125"/>
          </a:xfrm>
        </p:spPr>
        <p:txBody>
          <a:bodyPr/>
          <a:lstStyle/>
          <a:p>
            <a:fld id="{4D58D2FD-3D65-5E4D-AC50-8AD70E3B9266}" type="slidenum">
              <a:rPr lang="en-NL" smtClean="0"/>
              <a:t>‹nr.›</a:t>
            </a:fld>
            <a:endParaRPr lang="en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EC4562-CF2F-91E1-571A-8C7DB627AA71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6D68D2-ACFF-E080-A5FE-3E5B3816FAC2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Hoofdstukslide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BAA74C3-DC7F-97D2-309A-EA9CC7A15F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4980" y="247737"/>
            <a:ext cx="2693773" cy="1013254"/>
          </a:xfrm>
          <a:noFill/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14FE8A-2E4D-225C-FEAC-0775A3618762}"/>
              </a:ext>
            </a:extLst>
          </p:cNvPr>
          <p:cNvSpPr/>
          <p:nvPr userDrawn="1"/>
        </p:nvSpPr>
        <p:spPr>
          <a:xfrm>
            <a:off x="12590163" y="0"/>
            <a:ext cx="2810934" cy="3429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DA1470-D62A-E3C3-E9A1-8C2ADB3DCC65}"/>
              </a:ext>
            </a:extLst>
          </p:cNvPr>
          <p:cNvSpPr txBox="1"/>
          <p:nvPr userDrawn="1"/>
        </p:nvSpPr>
        <p:spPr>
          <a:xfrm>
            <a:off x="12685413" y="128480"/>
            <a:ext cx="2620434" cy="304698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1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Logo’s</a:t>
            </a:r>
          </a:p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basislogo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staat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contentvlak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in de balk al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goed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de endorsed logo’s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moet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niets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naar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rechts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geschoven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Dit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doe je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als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volgt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: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dirty="0">
                <a:latin typeface="ScalaSansPro" panose="020B0504030101020102" pitchFamily="34" charset="77"/>
              </a:rPr>
              <a:t>format picture -&gt; position -&gt; horizontal position 16,1 cm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A246919-C593-1A40-247C-7A89CCD58F43}"/>
              </a:ext>
            </a:extLst>
          </p:cNvPr>
          <p:cNvSpPr txBox="1"/>
          <p:nvPr userDrawn="1"/>
        </p:nvSpPr>
        <p:spPr>
          <a:xfrm>
            <a:off x="566352" y="3714750"/>
            <a:ext cx="4881948" cy="270780"/>
          </a:xfrm>
          <a:prstGeom prst="rect">
            <a:avLst/>
          </a:prstGeom>
          <a:solidFill>
            <a:srgbClr val="FEFBF2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nl-NL" sz="1000" b="1" i="0" dirty="0">
                <a:latin typeface="Century Gothic" panose="020B0502020202020204" pitchFamily="34" charset="0"/>
              </a:rPr>
              <a:t>Klik om stijl te bewerken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556C591-4D13-93B2-C53F-3E813ED980B3}"/>
              </a:ext>
            </a:extLst>
          </p:cNvPr>
          <p:cNvSpPr txBox="1"/>
          <p:nvPr userDrawn="1"/>
        </p:nvSpPr>
        <p:spPr>
          <a:xfrm>
            <a:off x="613032" y="4078883"/>
            <a:ext cx="4881948" cy="270780"/>
          </a:xfrm>
          <a:prstGeom prst="rect">
            <a:avLst/>
          </a:prstGeom>
          <a:solidFill>
            <a:srgbClr val="FEFBF2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nl-NL" sz="1000" dirty="0">
                <a:latin typeface="Century Gothic" panose="020B0502020202020204" pitchFamily="34" charset="0"/>
              </a:rPr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842224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et een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8F38D-3A78-5BB8-958A-011AE962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2" y="681037"/>
            <a:ext cx="6342448" cy="57935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6BEC5-AAF3-D440-80FA-57C44093A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686" y="1668162"/>
            <a:ext cx="3733114" cy="3805881"/>
          </a:xfrm>
        </p:spPr>
        <p:txBody>
          <a:bodyPr wrap="square"/>
          <a:lstStyle>
            <a:lvl1pPr>
              <a:lnSpc>
                <a:spcPct val="120000"/>
              </a:lnSpc>
              <a:defRPr b="0"/>
            </a:lvl1pPr>
            <a:lvl2pPr>
              <a:lnSpc>
                <a:spcPct val="120000"/>
              </a:lnSpc>
              <a:defRPr b="0"/>
            </a:lvl2pPr>
            <a:lvl3pPr>
              <a:lnSpc>
                <a:spcPct val="120000"/>
              </a:lnSpc>
              <a:defRPr b="0"/>
            </a:lvl3pPr>
            <a:lvl4pPr>
              <a:lnSpc>
                <a:spcPct val="120000"/>
              </a:lnSpc>
              <a:defRPr b="0"/>
            </a:lvl4pPr>
            <a:lvl5pPr>
              <a:lnSpc>
                <a:spcPct val="120000"/>
              </a:lnSpc>
              <a:defRPr b="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056CB-29C9-F774-4F50-556A1FFD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745B-3CDD-ADA0-7859-860C12EA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‹nr.›</a:t>
            </a:fld>
            <a:endParaRPr lang="en-NL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747D3B-68B8-97EF-03F1-A8C8DB6C8F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738" y="382588"/>
            <a:ext cx="5661025" cy="29845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11BA598-C6D0-2C43-F9E7-FCAB500E69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6738" y="2014152"/>
            <a:ext cx="1768689" cy="1414848"/>
          </a:xfrm>
        </p:spPr>
        <p:txBody>
          <a:bodyPr>
            <a:normAutofit/>
          </a:bodyPr>
          <a:lstStyle>
            <a:lvl1pPr marL="0" indent="0">
              <a:buNone/>
              <a:defRPr sz="900" b="1" i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B5B3A53-BBE8-7422-2AF0-83414E69330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43800" y="0"/>
            <a:ext cx="4648199" cy="623570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0A58B-665A-10A8-A5A3-68B28FCDE503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375301-56B2-BBA4-7221-C73D28C3E786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 met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kolom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63C28E-2E98-19FE-9A7D-5785EC41136C}"/>
              </a:ext>
            </a:extLst>
          </p:cNvPr>
          <p:cNvSpPr/>
          <p:nvPr userDrawn="1"/>
        </p:nvSpPr>
        <p:spPr>
          <a:xfrm>
            <a:off x="12590163" y="0"/>
            <a:ext cx="2810934" cy="357293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F30E75-AD45-206B-27CB-FF8A971993F0}"/>
              </a:ext>
            </a:extLst>
          </p:cNvPr>
          <p:cNvSpPr txBox="1"/>
          <p:nvPr userDrawn="1"/>
        </p:nvSpPr>
        <p:spPr>
          <a:xfrm>
            <a:off x="12685413" y="128480"/>
            <a:ext cx="2620434" cy="329320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op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deze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slide is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optioneel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verwijderd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tekstvak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mag dan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eventueel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langer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doorlopen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introductie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links is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optioneel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verwijderd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tekstvak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naast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lopende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gebruikt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bulletpoints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171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et 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8F38D-3A78-5BB8-958A-011AE962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2" y="681037"/>
            <a:ext cx="6342448" cy="57935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6BEC5-AAF3-D440-80FA-57C44093A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686" y="1668162"/>
            <a:ext cx="8449576" cy="3805881"/>
          </a:xfrm>
        </p:spPr>
        <p:txBody>
          <a:bodyPr numCol="2" spcCol="540000"/>
          <a:lstStyle>
            <a:lvl1pPr marL="171450" indent="-171450">
              <a:lnSpc>
                <a:spcPct val="120000"/>
              </a:lnSpc>
              <a:buFont typeface="Arial" panose="020B0604020202020204" pitchFamily="34" charset="0"/>
              <a:buChar char="•"/>
              <a:defRPr b="0"/>
            </a:lvl1pPr>
            <a:lvl2pPr marL="628650" indent="-171450">
              <a:lnSpc>
                <a:spcPct val="120000"/>
              </a:lnSpc>
              <a:buFont typeface="Arial" panose="020B0604020202020204" pitchFamily="34" charset="0"/>
              <a:buChar char="•"/>
              <a:defRPr b="0"/>
            </a:lvl2pPr>
            <a:lvl3pPr marL="1085850" indent="-171450">
              <a:lnSpc>
                <a:spcPct val="120000"/>
              </a:lnSpc>
              <a:buFont typeface="Arial" panose="020B0604020202020204" pitchFamily="34" charset="0"/>
              <a:buChar char="•"/>
              <a:defRPr b="0"/>
            </a:lvl3pPr>
            <a:lvl4pPr marL="1543050" indent="-171450">
              <a:lnSpc>
                <a:spcPct val="120000"/>
              </a:lnSpc>
              <a:buFont typeface="Arial" panose="020B0604020202020204" pitchFamily="34" charset="0"/>
              <a:buChar char="•"/>
              <a:defRPr b="0"/>
            </a:lvl4pPr>
            <a:lvl5pPr marL="2000250" indent="-171450">
              <a:lnSpc>
                <a:spcPct val="120000"/>
              </a:lnSpc>
              <a:buFont typeface="Arial" panose="020B0604020202020204" pitchFamily="34" charset="0"/>
              <a:buChar char="•"/>
              <a:defRPr b="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056CB-29C9-F774-4F50-556A1FFD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745B-3CDD-ADA0-7859-860C12EA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‹nr.›</a:t>
            </a:fld>
            <a:endParaRPr lang="en-NL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747D3B-68B8-97EF-03F1-A8C8DB6C8F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738" y="382588"/>
            <a:ext cx="5661025" cy="29845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11BA598-C6D0-2C43-F9E7-FCAB500E69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6738" y="2014152"/>
            <a:ext cx="1768689" cy="1414848"/>
          </a:xfrm>
        </p:spPr>
        <p:txBody>
          <a:bodyPr>
            <a:normAutofit/>
          </a:bodyPr>
          <a:lstStyle>
            <a:lvl1pPr marL="0" indent="0">
              <a:buNone/>
              <a:defRPr sz="1000" b="1" i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450131-EAAE-2007-EF86-3CE4833613A7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32EC4D-24C4-70C9-CB1E-6643C283B3E2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 met twee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doorlopende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kolommen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7A1E97-E2D3-C7C9-A59C-570676B67FFB}"/>
              </a:ext>
            </a:extLst>
          </p:cNvPr>
          <p:cNvSpPr/>
          <p:nvPr userDrawn="1"/>
        </p:nvSpPr>
        <p:spPr>
          <a:xfrm>
            <a:off x="12590163" y="0"/>
            <a:ext cx="2810934" cy="213359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AC33CB-B3E7-A784-2E60-873A629DD105}"/>
              </a:ext>
            </a:extLst>
          </p:cNvPr>
          <p:cNvSpPr txBox="1"/>
          <p:nvPr userDrawn="1"/>
        </p:nvSpPr>
        <p:spPr>
          <a:xfrm>
            <a:off x="12685413" y="128480"/>
            <a:ext cx="2620434" cy="181588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introductie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links is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optioneel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verwijderd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tekstvak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naast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lopende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gebruikt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bulletpoints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0822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met twee kolommen_veel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8F38D-3A78-5BB8-958A-011AE962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2" y="681037"/>
            <a:ext cx="6342448" cy="57935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6BEC5-AAF3-D440-80FA-57C44093A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686" y="1668162"/>
            <a:ext cx="8449576" cy="3805881"/>
          </a:xfrm>
        </p:spPr>
        <p:txBody>
          <a:bodyPr numCol="2" spcCol="540000">
            <a:no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000" b="0"/>
            </a:lvl1pPr>
            <a:lvl2pPr marL="628650" indent="-171450">
              <a:lnSpc>
                <a:spcPct val="120000"/>
              </a:lnSpc>
              <a:buFont typeface="Arial" panose="020B0604020202020204" pitchFamily="34" charset="0"/>
              <a:buChar char="•"/>
              <a:defRPr sz="1000" b="0"/>
            </a:lvl2pPr>
            <a:lvl3pPr marL="1085850" indent="-171450">
              <a:lnSpc>
                <a:spcPct val="120000"/>
              </a:lnSpc>
              <a:buFont typeface="Courier New" panose="02070309020205020404" pitchFamily="49" charset="0"/>
              <a:buChar char="o"/>
              <a:defRPr sz="1000" b="0"/>
            </a:lvl3pPr>
            <a:lvl4pPr marL="1543050" indent="-171450">
              <a:lnSpc>
                <a:spcPct val="120000"/>
              </a:lnSpc>
              <a:buFont typeface="Arial" panose="020B0604020202020204" pitchFamily="34" charset="0"/>
              <a:buChar char="•"/>
              <a:defRPr sz="1000" b="0"/>
            </a:lvl4pPr>
            <a:lvl5pPr marL="2000250" indent="-171450">
              <a:lnSpc>
                <a:spcPct val="120000"/>
              </a:lnSpc>
              <a:buFont typeface="Arial" panose="020B0604020202020204" pitchFamily="34" charset="0"/>
              <a:buChar char="•"/>
              <a:defRPr sz="1000" b="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056CB-29C9-F774-4F50-556A1FFD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745B-3CDD-ADA0-7859-860C12EA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‹nr.›</a:t>
            </a:fld>
            <a:endParaRPr lang="en-NL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747D3B-68B8-97EF-03F1-A8C8DB6C8F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738" y="382588"/>
            <a:ext cx="5661025" cy="29845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11BA598-C6D0-2C43-F9E7-FCAB500E69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6738" y="2014152"/>
            <a:ext cx="1768689" cy="1414848"/>
          </a:xfrm>
        </p:spPr>
        <p:txBody>
          <a:bodyPr>
            <a:normAutofit/>
          </a:bodyPr>
          <a:lstStyle>
            <a:lvl1pPr marL="0" indent="0">
              <a:buNone/>
              <a:defRPr sz="1000" b="1" i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450131-EAAE-2007-EF86-3CE4833613A7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32EC4D-24C4-70C9-CB1E-6643C283B3E2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 met twee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doorlopende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kolommen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7A1E97-E2D3-C7C9-A59C-570676B67FFB}"/>
              </a:ext>
            </a:extLst>
          </p:cNvPr>
          <p:cNvSpPr/>
          <p:nvPr userDrawn="1"/>
        </p:nvSpPr>
        <p:spPr>
          <a:xfrm>
            <a:off x="12590163" y="0"/>
            <a:ext cx="2810934" cy="213359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AC33CB-B3E7-A784-2E60-873A629DD105}"/>
              </a:ext>
            </a:extLst>
          </p:cNvPr>
          <p:cNvSpPr txBox="1"/>
          <p:nvPr userDrawn="1"/>
        </p:nvSpPr>
        <p:spPr>
          <a:xfrm>
            <a:off x="12685413" y="128480"/>
            <a:ext cx="2620434" cy="181588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introductie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links is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optioneel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verwijderd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tekstvak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naast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lopende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gebruikt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bulletpoints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0729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E62A8A-290C-569C-F6EF-518E15307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2" y="681037"/>
            <a:ext cx="10515600" cy="5793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2F352-86FF-930F-E5A9-57A781908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5686" y="1668162"/>
            <a:ext cx="7906266" cy="3805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EABE3-8F1D-8CB7-47AB-0EB40477D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6352" y="6356350"/>
            <a:ext cx="52848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To edit footer go to insert -&gt; header &amp; footer -&gt; footer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5E13E-747E-471A-4A77-C3D8024F0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8244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4D58D2FD-3D65-5E4D-AC50-8AD70E3B9266}" type="slidenum">
              <a:rPr lang="en-NL" smtClean="0"/>
              <a:pPr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1449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70" r:id="rId6"/>
    <p:sldLayoutId id="2147483650" r:id="rId7"/>
    <p:sldLayoutId id="2147483665" r:id="rId8"/>
    <p:sldLayoutId id="2147483669" r:id="rId9"/>
    <p:sldLayoutId id="2147483664" r:id="rId10"/>
    <p:sldLayoutId id="2147483666" r:id="rId11"/>
    <p:sldLayoutId id="2147483667" r:id="rId12"/>
    <p:sldLayoutId id="2147483668" r:id="rId13"/>
    <p:sldLayoutId id="2147483651" r:id="rId14"/>
    <p:sldLayoutId id="2147483652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ScalaSansPro" panose="020B0504030101020102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ckel.nl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ckel.nl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ckel.nl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ckel.nl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ckel.nl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ckel.nl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ckel.nl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ckel.nl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ckel.nl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ckel.nl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ckel.nl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ckel.nl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ckel.nl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ckel.nl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ckel.nl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ckel.nl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ckel.nl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ckel.nl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1B201B-AFD7-BE92-5DE6-AE52502FA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244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NL"/>
              <a:t>www.twickel.nl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6508D04-0626-9015-911E-7905433F475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400" b="7400"/>
          <a:stretch/>
        </p:blipFill>
        <p:spPr>
          <a:xfrm>
            <a:off x="5494980" y="247986"/>
            <a:ext cx="2693773" cy="1012755"/>
          </a:xfrm>
          <a:noFill/>
        </p:spPr>
      </p:pic>
      <p:sp>
        <p:nvSpPr>
          <p:cNvPr id="13" name="Subtitle 12">
            <a:extLst>
              <a:ext uri="{FF2B5EF4-FFF2-40B4-BE49-F238E27FC236}">
                <a16:creationId xmlns:a16="http://schemas.microsoft.com/office/drawing/2014/main" id="{DA8BF2BC-10E4-6E57-CAB7-A248A330D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24" y="6349999"/>
            <a:ext cx="5080686" cy="36512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Gert Jan Tijans (Project Leader </a:t>
            </a:r>
            <a:r>
              <a:rPr lang="nl-N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</a:t>
            </a:r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N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Tijdelijke aanduiding voor afbeelding 5" descr="Afbeelding met grond, gras, buitenshuis, plant&#10;&#10;Automatisch gegenereerde beschrijving">
            <a:extLst>
              <a:ext uri="{FF2B5EF4-FFF2-40B4-BE49-F238E27FC236}">
                <a16:creationId xmlns:a16="http://schemas.microsoft.com/office/drawing/2014/main" id="{A58E9694-149F-DD35-4D67-04E74D7EEC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5104" b="15104"/>
          <a:stretch>
            <a:fillRect/>
          </a:stretch>
        </p:blipFill>
        <p:spPr/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D4FA15D7-E1AE-A2D5-ED70-85DB631C4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60741"/>
            <a:ext cx="5123934" cy="883949"/>
          </a:xfrm>
        </p:spPr>
        <p:txBody>
          <a:bodyPr anchor="b">
            <a:normAutofit fontScale="90000"/>
          </a:bodyPr>
          <a:lstStyle/>
          <a:p>
            <a:r>
              <a:rPr lang="nl-N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Biomeiler Twickel Foundation</a:t>
            </a:r>
            <a:endParaRPr lang="en-N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5068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0F85CF-517E-EBB2-711F-890E2F5F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252" y="681037"/>
            <a:ext cx="3707686" cy="579352"/>
          </a:xfrm>
        </p:spPr>
        <p:txBody>
          <a:bodyPr/>
          <a:lstStyle/>
          <a:p>
            <a:r>
              <a:rPr lang="nl-NL" dirty="0"/>
              <a:t>Biomeiler Kitchen Garden Twickel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5F07601-CBE2-17D6-A9A9-FCAB73B4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629" y="1836237"/>
            <a:ext cx="4323371" cy="4579472"/>
          </a:xfrm>
        </p:spPr>
        <p:txBody>
          <a:bodyPr/>
          <a:lstStyle/>
          <a:p>
            <a:pPr marL="0" indent="0">
              <a:spcAft>
                <a:spcPts val="800"/>
              </a:spcAft>
              <a:buNone/>
            </a:pPr>
            <a:r>
              <a:rPr lang="nl-NL" sz="1400" b="1" dirty="0" err="1"/>
              <a:t>Costs</a:t>
            </a:r>
            <a:r>
              <a:rPr lang="nl-NL" sz="1400" b="1" dirty="0"/>
              <a:t> </a:t>
            </a:r>
            <a:r>
              <a:rPr lang="nl-NL" sz="1400" b="1" dirty="0" err="1"/>
              <a:t>hours</a:t>
            </a:r>
            <a:r>
              <a:rPr lang="nl-NL" sz="1400" b="1" dirty="0"/>
              <a:t> biomeiler (</a:t>
            </a:r>
            <a:r>
              <a:rPr lang="nl-NL" sz="1400" b="1" dirty="0" err="1"/>
              <a:t>depending</a:t>
            </a:r>
            <a:r>
              <a:rPr lang="nl-NL" sz="1400" b="1" dirty="0"/>
              <a:t> on </a:t>
            </a:r>
            <a:r>
              <a:rPr lang="nl-NL" sz="1400" b="1" dirty="0" err="1"/>
              <a:t>hourly</a:t>
            </a:r>
            <a:r>
              <a:rPr lang="nl-NL" sz="1400" b="1" dirty="0"/>
              <a:t> </a:t>
            </a:r>
            <a:r>
              <a:rPr lang="nl-NL" sz="1400" b="1" dirty="0" err="1"/>
              <a:t>rate</a:t>
            </a:r>
            <a:r>
              <a:rPr lang="nl-NL" sz="1400" b="1" dirty="0"/>
              <a:t>):</a:t>
            </a:r>
          </a:p>
          <a:p>
            <a:r>
              <a:rPr lang="nl-NL" sz="1400" dirty="0"/>
              <a:t>42 </a:t>
            </a:r>
            <a:r>
              <a:rPr lang="nl-NL" sz="1400" dirty="0" err="1"/>
              <a:t>hours</a:t>
            </a:r>
            <a:r>
              <a:rPr lang="nl-NL" sz="1400" dirty="0"/>
              <a:t> </a:t>
            </a:r>
            <a:r>
              <a:rPr lang="nl-NL" sz="1400" dirty="0" err="1"/>
              <a:t>preparation</a:t>
            </a:r>
            <a:r>
              <a:rPr lang="nl-NL" sz="1400" dirty="0"/>
              <a:t> and </a:t>
            </a:r>
            <a:r>
              <a:rPr lang="nl-NL" sz="1400" dirty="0" err="1"/>
              <a:t>construction</a:t>
            </a:r>
            <a:endParaRPr lang="nl-NL" sz="1400" dirty="0"/>
          </a:p>
          <a:p>
            <a:r>
              <a:rPr lang="nl-NL" sz="1400" dirty="0"/>
              <a:t>48 </a:t>
            </a:r>
            <a:r>
              <a:rPr lang="nl-NL" sz="1400" dirty="0" err="1"/>
              <a:t>hours</a:t>
            </a:r>
            <a:r>
              <a:rPr lang="nl-NL" sz="1400" dirty="0"/>
              <a:t> on </a:t>
            </a:r>
            <a:r>
              <a:rPr lang="nl-NL" sz="1400" dirty="0" err="1"/>
              <a:t>construction</a:t>
            </a:r>
            <a:r>
              <a:rPr lang="nl-NL" sz="1400" dirty="0"/>
              <a:t> </a:t>
            </a:r>
            <a:r>
              <a:rPr lang="nl-NL" sz="1400" dirty="0" err="1"/>
              <a:t>day</a:t>
            </a:r>
            <a:r>
              <a:rPr lang="nl-NL" sz="1400" dirty="0"/>
              <a:t>, 6 </a:t>
            </a:r>
            <a:r>
              <a:rPr lang="nl-NL" sz="1400" dirty="0" err="1"/>
              <a:t>people</a:t>
            </a:r>
            <a:r>
              <a:rPr lang="nl-NL" sz="1400" dirty="0"/>
              <a:t> x 8 </a:t>
            </a:r>
            <a:r>
              <a:rPr lang="nl-NL" sz="1400" dirty="0" err="1"/>
              <a:t>hours</a:t>
            </a:r>
            <a:r>
              <a:rPr lang="nl-NL" sz="1400" dirty="0"/>
              <a:t>.</a:t>
            </a:r>
          </a:p>
          <a:p>
            <a:r>
              <a:rPr lang="nl-NL" sz="1400" dirty="0"/>
              <a:t>60 </a:t>
            </a:r>
            <a:r>
              <a:rPr lang="nl-NL" sz="1400" dirty="0" err="1"/>
              <a:t>hours</a:t>
            </a:r>
            <a:r>
              <a:rPr lang="nl-NL" sz="1400" dirty="0"/>
              <a:t> </a:t>
            </a:r>
            <a:r>
              <a:rPr lang="nl-NL" sz="1400" dirty="0" err="1"/>
              <a:t>installer</a:t>
            </a:r>
            <a:r>
              <a:rPr lang="nl-NL" sz="1400" dirty="0"/>
              <a:t>:  </a:t>
            </a:r>
            <a:r>
              <a:rPr lang="nl-NL" sz="1400" dirty="0" err="1"/>
              <a:t>connecting</a:t>
            </a:r>
            <a:r>
              <a:rPr lang="nl-NL" sz="1400" dirty="0"/>
              <a:t> biomeiler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greenhouse</a:t>
            </a:r>
            <a:r>
              <a:rPr lang="nl-NL" sz="1400" dirty="0"/>
              <a:t> heating.</a:t>
            </a:r>
          </a:p>
          <a:p>
            <a:pPr marL="0" indent="0">
              <a:buNone/>
            </a:pPr>
            <a:endParaRPr lang="nl-NL" sz="1400" dirty="0"/>
          </a:p>
          <a:p>
            <a:pPr marL="0" indent="0">
              <a:spcAft>
                <a:spcPts val="800"/>
              </a:spcAft>
              <a:buNone/>
            </a:pPr>
            <a:r>
              <a:rPr lang="nl-NL" sz="1400" b="1" dirty="0"/>
              <a:t>150 </a:t>
            </a:r>
            <a:r>
              <a:rPr lang="nl-NL" sz="1400" b="1" dirty="0" err="1"/>
              <a:t>hours</a:t>
            </a:r>
            <a:r>
              <a:rPr lang="nl-NL" sz="1400" b="1" dirty="0"/>
              <a:t> </a:t>
            </a:r>
            <a:r>
              <a:rPr lang="nl-NL" sz="1400" b="1" dirty="0" err="1"/>
              <a:t>total</a:t>
            </a:r>
            <a:r>
              <a:rPr lang="nl-NL" sz="1400" b="1" dirty="0"/>
              <a:t> x €. 50,00 = €. 7.500,00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B286B15-8AF2-B165-2D20-08972D4A3F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DC51B1-D0FA-1E53-725B-476B525BF4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09358"/>
            <a:ext cx="6197600" cy="365125"/>
          </a:xfrm>
          <a:prstGeom prst="rect">
            <a:avLst/>
          </a:prstGeom>
        </p:spPr>
        <p:txBody>
          <a:bodyPr/>
          <a:lstStyle/>
          <a:p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Building biomeiler: 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Straw</a:t>
            </a:r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 test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section</a:t>
            </a:r>
            <a:endParaRPr lang="en-NL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F104763-C4E9-7CF5-800D-901512D755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33234" y="1094692"/>
            <a:ext cx="3604010" cy="487748"/>
          </a:xfrm>
        </p:spPr>
        <p:txBody>
          <a:bodyPr/>
          <a:lstStyle/>
          <a:p>
            <a:endParaRPr lang="nl-NL" sz="1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C339CE-9F45-94AB-891B-47DBF81FD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291" y="1530471"/>
            <a:ext cx="429338" cy="446512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631EAE5-9A07-C2D4-586E-01A62E2A957A}"/>
              </a:ext>
            </a:extLst>
          </p:cNvPr>
          <p:cNvSpPr txBox="1">
            <a:spLocks/>
          </p:cNvSpPr>
          <p:nvPr/>
        </p:nvSpPr>
        <p:spPr>
          <a:xfrm>
            <a:off x="915794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      </a:t>
            </a:r>
            <a:r>
              <a:rPr lang="nl-N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www.twickel.nl</a:t>
            </a:r>
            <a:r>
              <a:rPr lang="nl-NL" dirty="0"/>
              <a:t>                     </a:t>
            </a:r>
            <a:fld id="{4D58D2FD-3D65-5E4D-AC50-8AD70E3B9266}" type="slidenum">
              <a:rPr lang="en-NL" smtClean="0"/>
              <a:pPr/>
              <a:t>10</a:t>
            </a:fld>
            <a:endParaRPr lang="en-NL" dirty="0"/>
          </a:p>
        </p:txBody>
      </p:sp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7AD6C5FF-9581-CDC2-EE58-C433F3A0FDA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5342" r="53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1989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0F85CF-517E-EBB2-711F-890E2F5F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252" y="681037"/>
            <a:ext cx="3707686" cy="579352"/>
          </a:xfrm>
        </p:spPr>
        <p:txBody>
          <a:bodyPr/>
          <a:lstStyle/>
          <a:p>
            <a:r>
              <a:rPr lang="nl-NL" dirty="0"/>
              <a:t>Biomeiler Kitchen Garden Twickel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5F07601-CBE2-17D6-A9A9-FCAB73B4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629" y="1836237"/>
            <a:ext cx="4323371" cy="4579472"/>
          </a:xfrm>
        </p:spPr>
        <p:txBody>
          <a:bodyPr/>
          <a:lstStyle/>
          <a:p>
            <a:pPr marL="0" indent="0">
              <a:spcAft>
                <a:spcPts val="800"/>
              </a:spcAft>
              <a:buNone/>
            </a:pPr>
            <a:r>
              <a:rPr lang="nl-NL" sz="1400" b="1" dirty="0" err="1"/>
              <a:t>Costs</a:t>
            </a:r>
            <a:r>
              <a:rPr lang="nl-NL" sz="1400" b="1" dirty="0"/>
              <a:t> of </a:t>
            </a:r>
            <a:r>
              <a:rPr lang="nl-NL" sz="1400" b="1" dirty="0" err="1"/>
              <a:t>materials</a:t>
            </a:r>
            <a:r>
              <a:rPr lang="nl-NL" sz="1400" b="1" dirty="0"/>
              <a:t> </a:t>
            </a:r>
            <a:r>
              <a:rPr lang="nl-NL" sz="1400" b="1" dirty="0" err="1"/>
              <a:t>to</a:t>
            </a:r>
            <a:r>
              <a:rPr lang="nl-NL" sz="1400" b="1" dirty="0"/>
              <a:t> </a:t>
            </a:r>
            <a:r>
              <a:rPr lang="nl-NL" sz="1400" b="1" dirty="0" err="1"/>
              <a:t>connect</a:t>
            </a:r>
            <a:r>
              <a:rPr lang="nl-NL" sz="1400" b="1" dirty="0"/>
              <a:t> biomeiler </a:t>
            </a:r>
            <a:r>
              <a:rPr lang="nl-NL" sz="1400" b="1" dirty="0" err="1"/>
              <a:t>to</a:t>
            </a:r>
            <a:r>
              <a:rPr lang="nl-NL" sz="1400" b="1" dirty="0"/>
              <a:t> </a:t>
            </a:r>
            <a:r>
              <a:rPr lang="nl-NL" sz="1400" b="1" dirty="0" err="1"/>
              <a:t>existing</a:t>
            </a:r>
            <a:r>
              <a:rPr lang="nl-NL" sz="1400" b="1" dirty="0"/>
              <a:t> </a:t>
            </a:r>
            <a:r>
              <a:rPr lang="nl-NL" sz="1400" b="1" dirty="0" err="1"/>
              <a:t>greenhouse</a:t>
            </a:r>
            <a:r>
              <a:rPr lang="nl-NL" sz="1400" b="1" dirty="0"/>
              <a:t> </a:t>
            </a:r>
            <a:r>
              <a:rPr lang="nl-NL" sz="1400" b="1" dirty="0" err="1"/>
              <a:t>heating</a:t>
            </a:r>
            <a:r>
              <a:rPr lang="nl-NL" sz="1400" b="1" dirty="0"/>
              <a:t> (</a:t>
            </a:r>
            <a:r>
              <a:rPr lang="nl-NL" sz="1400" b="1" dirty="0" err="1"/>
              <a:t>including</a:t>
            </a:r>
            <a:r>
              <a:rPr lang="nl-NL" sz="1400" b="1" dirty="0"/>
              <a:t> VAT):</a:t>
            </a:r>
          </a:p>
          <a:p>
            <a:pPr>
              <a:spcAft>
                <a:spcPts val="800"/>
              </a:spcAft>
            </a:pPr>
            <a:r>
              <a:rPr lang="nl-NL" sz="1400" dirty="0"/>
              <a:t>€.    2300,00 </a:t>
            </a:r>
            <a:r>
              <a:rPr lang="nl-NL" sz="1400" dirty="0" err="1"/>
              <a:t>for</a:t>
            </a:r>
            <a:r>
              <a:rPr lang="nl-NL" sz="1400" dirty="0"/>
              <a:t> </a:t>
            </a:r>
            <a:r>
              <a:rPr lang="nl-NL" sz="1400" dirty="0" err="1"/>
              <a:t>installation</a:t>
            </a:r>
            <a:r>
              <a:rPr lang="nl-NL" sz="1400" dirty="0"/>
              <a:t> </a:t>
            </a:r>
            <a:r>
              <a:rPr lang="nl-NL" sz="1400" dirty="0" err="1"/>
              <a:t>materials</a:t>
            </a:r>
            <a:r>
              <a:rPr lang="nl-NL" sz="1400" dirty="0"/>
              <a:t>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connect</a:t>
            </a:r>
            <a:r>
              <a:rPr lang="nl-NL" sz="1400" dirty="0"/>
              <a:t> </a:t>
            </a:r>
            <a:r>
              <a:rPr lang="nl-NL" sz="1400" dirty="0" err="1"/>
              <a:t>the</a:t>
            </a:r>
            <a:r>
              <a:rPr lang="nl-NL" sz="1400" dirty="0"/>
              <a:t> biomeiler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the</a:t>
            </a:r>
            <a:r>
              <a:rPr lang="nl-NL" sz="1400" dirty="0"/>
              <a:t> </a:t>
            </a:r>
            <a:r>
              <a:rPr lang="nl-NL" sz="1400" dirty="0" err="1"/>
              <a:t>existing</a:t>
            </a:r>
            <a:r>
              <a:rPr lang="nl-NL" sz="1400" dirty="0"/>
              <a:t> </a:t>
            </a:r>
            <a:r>
              <a:rPr lang="nl-NL" sz="1400" dirty="0" err="1"/>
              <a:t>heating</a:t>
            </a:r>
            <a:r>
              <a:rPr lang="nl-NL" sz="1400" dirty="0"/>
              <a:t> system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B286B15-8AF2-B165-2D20-08972D4A3F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DC51B1-D0FA-1E53-725B-476B525BF4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22058"/>
            <a:ext cx="6197600" cy="365125"/>
          </a:xfrm>
          <a:prstGeom prst="rect">
            <a:avLst/>
          </a:prstGeom>
        </p:spPr>
        <p:txBody>
          <a:bodyPr/>
          <a:lstStyle/>
          <a:p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Connection of biomeiler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</a:t>
            </a:r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 open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distributor</a:t>
            </a:r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 of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existing</a:t>
            </a:r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installation</a:t>
            </a:r>
            <a:endParaRPr lang="en-NL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F104763-C4E9-7CF5-800D-901512D755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33234" y="1094692"/>
            <a:ext cx="3604010" cy="487748"/>
          </a:xfrm>
        </p:spPr>
        <p:txBody>
          <a:bodyPr/>
          <a:lstStyle/>
          <a:p>
            <a:endParaRPr lang="nl-NL" sz="1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C339CE-9F45-94AB-891B-47DBF81FD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291" y="1530471"/>
            <a:ext cx="429338" cy="446512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631EAE5-9A07-C2D4-586E-01A62E2A957A}"/>
              </a:ext>
            </a:extLst>
          </p:cNvPr>
          <p:cNvSpPr txBox="1">
            <a:spLocks/>
          </p:cNvSpPr>
          <p:nvPr/>
        </p:nvSpPr>
        <p:spPr>
          <a:xfrm>
            <a:off x="915794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      </a:t>
            </a:r>
            <a:r>
              <a:rPr lang="nl-N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www.twickel.nl</a:t>
            </a:r>
            <a:r>
              <a:rPr lang="nl-NL" dirty="0"/>
              <a:t>                     </a:t>
            </a:r>
            <a:fld id="{4D58D2FD-3D65-5E4D-AC50-8AD70E3B9266}" type="slidenum">
              <a:rPr lang="en-NL" smtClean="0"/>
              <a:pPr/>
              <a:t>11</a:t>
            </a:fld>
            <a:endParaRPr lang="en-NL" dirty="0"/>
          </a:p>
        </p:txBody>
      </p:sp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947B8EC6-1A46-02AC-E584-DEE70AB19B5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5244" r="52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2359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0F85CF-517E-EBB2-711F-890E2F5F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252" y="681037"/>
            <a:ext cx="3707686" cy="579352"/>
          </a:xfrm>
        </p:spPr>
        <p:txBody>
          <a:bodyPr/>
          <a:lstStyle/>
          <a:p>
            <a:r>
              <a:rPr lang="nl-NL" dirty="0" err="1"/>
              <a:t>Results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5F07601-CBE2-17D6-A9A9-FCAB73B4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629" y="1836237"/>
            <a:ext cx="4323371" cy="4579472"/>
          </a:xfrm>
        </p:spPr>
        <p:txBody>
          <a:bodyPr/>
          <a:lstStyle/>
          <a:p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31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januar</a:t>
            </a:r>
            <a:r>
              <a:rPr lang="nl-NL" sz="105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y</a:t>
            </a:r>
            <a:r>
              <a:rPr lang="nl-NL" sz="105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2023:	Construction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day</a:t>
            </a:r>
            <a:endParaRPr lang="nl-NL" sz="105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february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2023:	</a:t>
            </a:r>
            <a:r>
              <a:rPr lang="nl-NL" sz="1050" kern="100" dirty="0">
                <a:cs typeface="Times New Roman" panose="02020603050405020304" pitchFamily="18" charset="0"/>
              </a:rPr>
              <a:t>52 °C. Opening </a:t>
            </a:r>
            <a:r>
              <a:rPr lang="nl-NL" sz="1050" kern="100" dirty="0" err="1">
                <a:cs typeface="Times New Roman" panose="02020603050405020304" pitchFamily="18" charset="0"/>
              </a:rPr>
              <a:t>mixing</a:t>
            </a:r>
            <a:r>
              <a:rPr lang="nl-NL" sz="1050" kern="100" dirty="0">
                <a:cs typeface="Times New Roman" panose="02020603050405020304" pitchFamily="18" charset="0"/>
              </a:rPr>
              <a:t> </a:t>
            </a:r>
            <a:r>
              <a:rPr lang="nl-NL" sz="1050" kern="100" dirty="0" err="1">
                <a:cs typeface="Times New Roman" panose="02020603050405020304" pitchFamily="18" charset="0"/>
              </a:rPr>
              <a:t>valve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february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2023:	55 </a:t>
            </a:r>
            <a:r>
              <a:rPr lang="nl-NL" sz="1050" kern="100" dirty="0">
                <a:cs typeface="Times New Roman" panose="02020603050405020304" pitchFamily="18" charset="0"/>
              </a:rPr>
              <a:t>°C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nl-NL" sz="105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march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2023:	42 </a:t>
            </a:r>
            <a:r>
              <a:rPr lang="nl-NL" sz="1050" kern="100" dirty="0">
                <a:cs typeface="Times New Roman" panose="02020603050405020304" pitchFamily="18" charset="0"/>
              </a:rPr>
              <a:t>°C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Tap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turned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off, </a:t>
            </a:r>
          </a:p>
          <a:p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 </a:t>
            </a:r>
            <a:r>
              <a:rPr lang="nl-NL" sz="1050" kern="100" dirty="0" err="1">
                <a:cs typeface="Times New Roman" panose="02020603050405020304" pitchFamily="18" charset="0"/>
              </a:rPr>
              <a:t>march</a:t>
            </a:r>
            <a:r>
              <a:rPr lang="nl-NL" sz="1050" kern="100" dirty="0">
                <a:cs typeface="Times New Roman" panose="02020603050405020304" pitchFamily="18" charset="0"/>
              </a:rPr>
              <a:t> 2023: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37 </a:t>
            </a:r>
            <a:r>
              <a:rPr lang="nl-NL" sz="1050" kern="100" dirty="0">
                <a:cs typeface="Times New Roman" panose="02020603050405020304" pitchFamily="18" charset="0"/>
              </a:rPr>
              <a:t>°C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Start extra water</a:t>
            </a:r>
            <a:endParaRPr lang="nl-NL" sz="105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30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march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2023:	40 </a:t>
            </a:r>
            <a:r>
              <a:rPr lang="nl-NL" sz="1050" kern="100" dirty="0">
                <a:cs typeface="Times New Roman" panose="02020603050405020304" pitchFamily="18" charset="0"/>
              </a:rPr>
              <a:t>°C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Leak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lower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ring, 		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ring is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disconnected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nl-NL" sz="105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 april  2023:	 40 </a:t>
            </a:r>
            <a:r>
              <a:rPr lang="nl-NL" sz="1050" kern="100" dirty="0">
                <a:cs typeface="Times New Roman" panose="02020603050405020304" pitchFamily="18" charset="0"/>
              </a:rPr>
              <a:t>°C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0,75m3 			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chicken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manure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applied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a ring 		at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top.</a:t>
            </a:r>
            <a:endParaRPr lang="nl-NL" sz="105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may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2023:	47 </a:t>
            </a:r>
            <a:r>
              <a:rPr lang="nl-NL" sz="1050" kern="100" dirty="0">
                <a:cs typeface="Times New Roman" panose="02020603050405020304" pitchFamily="18" charset="0"/>
              </a:rPr>
              <a:t>°C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nl-NL" sz="105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summer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2023:	+- 45 </a:t>
            </a:r>
            <a:r>
              <a:rPr lang="nl-NL" sz="1050" kern="100" dirty="0">
                <a:cs typeface="Times New Roman" panose="02020603050405020304" pitchFamily="18" charset="0"/>
              </a:rPr>
              <a:t>°C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maximum power 1 kW 		otherwise the temperature of the     		biomeiler will drop.</a:t>
            </a:r>
          </a:p>
          <a:p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 december  2023:	 29 </a:t>
            </a:r>
            <a:r>
              <a:rPr lang="nl-NL" sz="1050" kern="100" dirty="0">
                <a:cs typeface="Times New Roman" panose="02020603050405020304" pitchFamily="18" charset="0"/>
              </a:rPr>
              <a:t>°C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Mixing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valve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closed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			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Expected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end of biomeiler.</a:t>
            </a:r>
            <a:endParaRPr lang="nl-NL" sz="105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05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 april 2024:	48 </a:t>
            </a:r>
            <a:r>
              <a:rPr lang="nl-NL" sz="1050" kern="100" dirty="0">
                <a:cs typeface="Times New Roman" panose="02020603050405020304" pitchFamily="18" charset="0"/>
              </a:rPr>
              <a:t>°C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nl-NL" sz="1050" kern="100" dirty="0">
                <a:effectLst/>
                <a:latin typeface="Segoe UI Emoj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😊</a:t>
            </a:r>
            <a:endParaRPr lang="nl-NL" sz="105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18 april 2024:	48 </a:t>
            </a:r>
            <a:r>
              <a:rPr lang="nl-NL" sz="1050" kern="100" dirty="0">
                <a:cs typeface="Times New Roman" panose="02020603050405020304" pitchFamily="18" charset="0"/>
              </a:rPr>
              <a:t>°C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Mixing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valve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open, 1kw</a:t>
            </a:r>
            <a:endParaRPr lang="nl-NL" sz="105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may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2024:	44 </a:t>
            </a:r>
            <a:r>
              <a:rPr lang="nl-NL" sz="1050" kern="100" dirty="0">
                <a:cs typeface="Times New Roman" panose="02020603050405020304" pitchFamily="18" charset="0"/>
              </a:rPr>
              <a:t>°C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Mixing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valve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closed</a:t>
            </a:r>
            <a:endParaRPr lang="nl-NL" sz="105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16 </a:t>
            </a:r>
            <a:r>
              <a:rPr lang="nl-NL" sz="105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june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2024:	47 </a:t>
            </a:r>
            <a:r>
              <a:rPr lang="nl-NL" sz="1050" kern="100" dirty="0">
                <a:cs typeface="Times New Roman" panose="02020603050405020304" pitchFamily="18" charset="0"/>
              </a:rPr>
              <a:t>°C</a:t>
            </a:r>
            <a:r>
              <a:rPr lang="nl-NL" sz="105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nl-NL" sz="105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nl-NL" sz="1000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B286B15-8AF2-B165-2D20-08972D4A3F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DC51B1-D0FA-1E53-725B-476B525BF4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15709"/>
            <a:ext cx="6197600" cy="365125"/>
          </a:xfrm>
          <a:prstGeom prst="rect">
            <a:avLst/>
          </a:prstGeom>
        </p:spPr>
        <p:txBody>
          <a:bodyPr/>
          <a:lstStyle/>
          <a:p>
            <a:r>
              <a:rPr lang="en-US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Graph of biomeiler temperatures and outside temperature</a:t>
            </a:r>
            <a:endParaRPr lang="en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F104763-C4E9-7CF5-800D-901512D755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33234" y="1094692"/>
            <a:ext cx="3604010" cy="487748"/>
          </a:xfrm>
        </p:spPr>
        <p:txBody>
          <a:bodyPr/>
          <a:lstStyle/>
          <a:p>
            <a:r>
              <a:rPr lang="nl-NL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Monitoring temperatuurverloop:</a:t>
            </a:r>
            <a:endParaRPr lang="nl-N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nl-NL" sz="1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C339CE-9F45-94AB-891B-47DBF81FD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291" y="1530471"/>
            <a:ext cx="429338" cy="446512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631EAE5-9A07-C2D4-586E-01A62E2A957A}"/>
              </a:ext>
            </a:extLst>
          </p:cNvPr>
          <p:cNvSpPr txBox="1">
            <a:spLocks/>
          </p:cNvSpPr>
          <p:nvPr/>
        </p:nvSpPr>
        <p:spPr>
          <a:xfrm>
            <a:off x="915794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      </a:t>
            </a:r>
            <a:r>
              <a:rPr lang="nl-N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www.twickel.nl</a:t>
            </a:r>
            <a:r>
              <a:rPr lang="nl-NL" dirty="0"/>
              <a:t>                     </a:t>
            </a:r>
            <a:fld id="{4D58D2FD-3D65-5E4D-AC50-8AD70E3B9266}" type="slidenum">
              <a:rPr lang="en-NL" smtClean="0"/>
              <a:pPr/>
              <a:t>12</a:t>
            </a:fld>
            <a:endParaRPr lang="en-NL" dirty="0"/>
          </a:p>
        </p:txBody>
      </p:sp>
      <p:pic>
        <p:nvPicPr>
          <p:cNvPr id="15" name="Afbeelding 14" descr="Afbeelding met schermopname, Perceel, lijn, diagram&#10;&#10;Automatisch gegenereerde beschrijving">
            <a:extLst>
              <a:ext uri="{FF2B5EF4-FFF2-40B4-BE49-F238E27FC236}">
                <a16:creationId xmlns:a16="http://schemas.microsoft.com/office/drawing/2014/main" id="{3F438930-D54D-A081-F0D3-CF2FE5FF1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0389"/>
            <a:ext cx="7545072" cy="389581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D834E64-BEF5-ECF0-24BD-106B4E44E735}"/>
              </a:ext>
            </a:extLst>
          </p:cNvPr>
          <p:cNvSpPr txBox="1"/>
          <p:nvPr/>
        </p:nvSpPr>
        <p:spPr>
          <a:xfrm>
            <a:off x="1467074" y="4509870"/>
            <a:ext cx="26604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200" dirty="0" err="1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 water biomeiler</a:t>
            </a:r>
          </a:p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nl-NL" sz="1200" dirty="0" err="1"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dirty="0" err="1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min </a:t>
            </a:r>
            <a:r>
              <a:rPr lang="nl-NL" sz="1200" dirty="0" err="1"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dirty="0" err="1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563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0F85CF-517E-EBB2-711F-890E2F5F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252" y="681037"/>
            <a:ext cx="3707686" cy="579352"/>
          </a:xfrm>
        </p:spPr>
        <p:txBody>
          <a:bodyPr/>
          <a:lstStyle/>
          <a:p>
            <a:r>
              <a:rPr lang="nl-NL" dirty="0" err="1"/>
              <a:t>Results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5F07601-CBE2-17D6-A9A9-FCAB73B4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629" y="1836237"/>
            <a:ext cx="4323371" cy="4579472"/>
          </a:xfrm>
        </p:spPr>
        <p:txBody>
          <a:bodyPr/>
          <a:lstStyle/>
          <a:p>
            <a:pPr marL="0" indent="0">
              <a:spcAft>
                <a:spcPts val="800"/>
              </a:spcAft>
              <a:buNone/>
            </a:pPr>
            <a:r>
              <a:rPr lang="nl-NL" sz="1400" b="1" dirty="0" err="1"/>
              <a:t>Conclusions</a:t>
            </a:r>
            <a:r>
              <a:rPr lang="nl-NL" sz="1400" b="1" dirty="0"/>
              <a:t> </a:t>
            </a:r>
            <a:r>
              <a:rPr lang="nl-NL" sz="1400" b="1" dirty="0" err="1"/>
              <a:t>so</a:t>
            </a:r>
            <a:r>
              <a:rPr lang="nl-NL" sz="1400" b="1" dirty="0"/>
              <a:t> far.</a:t>
            </a:r>
          </a:p>
          <a:p>
            <a:pPr lvl="0"/>
            <a:r>
              <a:rPr lang="nl-NL" dirty="0"/>
              <a:t>Water </a:t>
            </a:r>
            <a:r>
              <a:rPr lang="nl-NL" dirty="0" err="1"/>
              <a:t>absorption</a:t>
            </a:r>
            <a:r>
              <a:rPr lang="nl-NL" dirty="0"/>
              <a:t> of </a:t>
            </a:r>
            <a:r>
              <a:rPr lang="nl-NL" dirty="0" err="1"/>
              <a:t>fresh</a:t>
            </a:r>
            <a:r>
              <a:rPr lang="nl-NL" dirty="0"/>
              <a:t> </a:t>
            </a:r>
            <a:r>
              <a:rPr lang="nl-NL" dirty="0" err="1"/>
              <a:t>poplar</a:t>
            </a:r>
            <a:r>
              <a:rPr lang="nl-NL" dirty="0"/>
              <a:t> chips </a:t>
            </a:r>
            <a:r>
              <a:rPr lang="nl-NL" dirty="0" err="1"/>
              <a:t>during</a:t>
            </a:r>
            <a:r>
              <a:rPr lang="nl-NL" dirty="0"/>
              <a:t> </a:t>
            </a:r>
            <a:r>
              <a:rPr lang="nl-NL" dirty="0" err="1"/>
              <a:t>filling</a:t>
            </a:r>
            <a:r>
              <a:rPr lang="nl-NL" dirty="0"/>
              <a:t> is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enough</a:t>
            </a:r>
            <a:r>
              <a:rPr lang="nl-NL" dirty="0"/>
              <a:t> (max 15%)</a:t>
            </a:r>
          </a:p>
          <a:p>
            <a:pPr lvl="0"/>
            <a:r>
              <a:rPr lang="nl-NL" dirty="0" err="1"/>
              <a:t>Adding</a:t>
            </a:r>
            <a:r>
              <a:rPr lang="nl-NL" dirty="0"/>
              <a:t> 0,5% </a:t>
            </a:r>
            <a:r>
              <a:rPr lang="nl-NL" dirty="0" err="1"/>
              <a:t>chicken</a:t>
            </a:r>
            <a:r>
              <a:rPr lang="nl-NL" dirty="0"/>
              <a:t> </a:t>
            </a:r>
            <a:r>
              <a:rPr lang="nl-NL" dirty="0" err="1"/>
              <a:t>manure</a:t>
            </a:r>
            <a:r>
              <a:rPr lang="nl-NL" dirty="0"/>
              <a:t> </a:t>
            </a:r>
            <a:r>
              <a:rPr lang="nl-NL" dirty="0" err="1"/>
              <a:t>accelerates</a:t>
            </a:r>
            <a:r>
              <a:rPr lang="nl-NL" dirty="0"/>
              <a:t> </a:t>
            </a:r>
            <a:r>
              <a:rPr lang="nl-NL" dirty="0" err="1"/>
              <a:t>composting</a:t>
            </a:r>
            <a:r>
              <a:rPr lang="nl-NL" dirty="0"/>
              <a:t> and </a:t>
            </a:r>
            <a:r>
              <a:rPr lang="nl-NL" dirty="0" err="1"/>
              <a:t>increases</a:t>
            </a:r>
            <a:r>
              <a:rPr lang="nl-NL" dirty="0"/>
              <a:t> </a:t>
            </a:r>
            <a:r>
              <a:rPr lang="nl-NL" dirty="0" err="1"/>
              <a:t>temperature</a:t>
            </a:r>
            <a:r>
              <a:rPr lang="nl-NL" dirty="0"/>
              <a:t>. The </a:t>
            </a:r>
            <a:r>
              <a:rPr lang="nl-NL" dirty="0" err="1"/>
              <a:t>postion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chicken</a:t>
            </a:r>
            <a:r>
              <a:rPr lang="nl-NL" dirty="0"/>
              <a:t> </a:t>
            </a:r>
            <a:r>
              <a:rPr lang="nl-NL" dirty="0" err="1"/>
              <a:t>manure</a:t>
            </a:r>
            <a:r>
              <a:rPr lang="nl-NL" dirty="0"/>
              <a:t> is </a:t>
            </a:r>
            <a:r>
              <a:rPr lang="nl-NL" dirty="0" err="1"/>
              <a:t>good</a:t>
            </a:r>
            <a:r>
              <a:rPr lang="nl-NL" dirty="0"/>
              <a:t> </a:t>
            </a:r>
            <a:r>
              <a:rPr lang="nl-NL" dirty="0" err="1"/>
              <a:t>visible</a:t>
            </a:r>
            <a:r>
              <a:rPr lang="nl-NL" dirty="0"/>
              <a:t> </a:t>
            </a:r>
            <a:r>
              <a:rPr lang="nl-NL" dirty="0" err="1"/>
              <a:t>after</a:t>
            </a:r>
            <a:r>
              <a:rPr lang="nl-NL" dirty="0"/>
              <a:t> a </a:t>
            </a:r>
            <a:r>
              <a:rPr lang="nl-NL" dirty="0" err="1"/>
              <a:t>year</a:t>
            </a:r>
            <a:r>
              <a:rPr lang="nl-NL" dirty="0"/>
              <a:t>.</a:t>
            </a:r>
          </a:p>
          <a:p>
            <a:pPr lvl="0"/>
            <a:r>
              <a:rPr lang="en-US" dirty="0"/>
              <a:t>Heat capacity (&lt; 1KW) is limited with only fresh poplar wood chips. Not enough for heating (green)house. </a:t>
            </a:r>
          </a:p>
          <a:p>
            <a:pPr lvl="0"/>
            <a:r>
              <a:rPr lang="nl-NL" dirty="0"/>
              <a:t>The </a:t>
            </a:r>
            <a:r>
              <a:rPr lang="nl-NL" dirty="0" err="1"/>
              <a:t>core</a:t>
            </a:r>
            <a:r>
              <a:rPr lang="nl-NL" dirty="0"/>
              <a:t> </a:t>
            </a:r>
            <a:r>
              <a:rPr lang="nl-NL" dirty="0" err="1"/>
              <a:t>temperature</a:t>
            </a:r>
            <a:r>
              <a:rPr lang="nl-NL" dirty="0"/>
              <a:t>  is 47 </a:t>
            </a:r>
            <a:r>
              <a:rPr lang="nl-NL" sz="1200" kern="100" dirty="0">
                <a:cs typeface="Times New Roman" panose="02020603050405020304" pitchFamily="18" charset="0"/>
              </a:rPr>
              <a:t>°C 20 </a:t>
            </a:r>
            <a:r>
              <a:rPr lang="nl-NL" sz="1200" kern="100" dirty="0" err="1">
                <a:cs typeface="Times New Roman" panose="02020603050405020304" pitchFamily="18" charset="0"/>
              </a:rPr>
              <a:t>months</a:t>
            </a:r>
            <a:r>
              <a:rPr lang="nl-NL" sz="1200" kern="100" dirty="0">
                <a:cs typeface="Times New Roman" panose="02020603050405020304" pitchFamily="18" charset="0"/>
              </a:rPr>
              <a:t> </a:t>
            </a:r>
            <a:r>
              <a:rPr lang="nl-NL" sz="1200" kern="100" dirty="0" err="1">
                <a:cs typeface="Times New Roman" panose="02020603050405020304" pitchFamily="18" charset="0"/>
              </a:rPr>
              <a:t>after</a:t>
            </a:r>
            <a:r>
              <a:rPr lang="nl-NL" sz="1200" kern="100" dirty="0">
                <a:cs typeface="Times New Roman" panose="02020603050405020304" pitchFamily="18" charset="0"/>
              </a:rPr>
              <a:t> </a:t>
            </a:r>
            <a:r>
              <a:rPr lang="nl-NL" sz="1200" kern="100" dirty="0" err="1">
                <a:cs typeface="Times New Roman" panose="02020603050405020304" pitchFamily="18" charset="0"/>
              </a:rPr>
              <a:t>construction</a:t>
            </a:r>
            <a:r>
              <a:rPr lang="nl-NL" sz="1200" kern="100" dirty="0">
                <a:cs typeface="Times New Roman" panose="02020603050405020304" pitchFamily="18" charset="0"/>
              </a:rPr>
              <a:t>.</a:t>
            </a:r>
            <a:r>
              <a:rPr lang="nl-NL" dirty="0"/>
              <a:t> Without heat release.</a:t>
            </a:r>
          </a:p>
          <a:p>
            <a:pPr lvl="0"/>
            <a:r>
              <a:rPr lang="nl-NL" dirty="0"/>
              <a:t>The volume of </a:t>
            </a:r>
            <a:r>
              <a:rPr lang="nl-NL" dirty="0" err="1"/>
              <a:t>biomass</a:t>
            </a:r>
            <a:r>
              <a:rPr lang="nl-NL" dirty="0"/>
              <a:t> has </a:t>
            </a:r>
            <a:r>
              <a:rPr lang="nl-NL" dirty="0" err="1"/>
              <a:t>decreased</a:t>
            </a:r>
            <a:r>
              <a:rPr lang="nl-NL" dirty="0"/>
              <a:t> 35%, 20 </a:t>
            </a:r>
            <a:r>
              <a:rPr lang="nl-NL" dirty="0" err="1"/>
              <a:t>months</a:t>
            </a:r>
            <a:r>
              <a:rPr lang="nl-NL" dirty="0"/>
              <a:t> </a:t>
            </a:r>
            <a:r>
              <a:rPr lang="nl-NL" dirty="0" err="1"/>
              <a:t>after</a:t>
            </a:r>
            <a:r>
              <a:rPr lang="nl-NL" dirty="0"/>
              <a:t> </a:t>
            </a:r>
            <a:r>
              <a:rPr lang="nl-NL" dirty="0" err="1"/>
              <a:t>construction</a:t>
            </a:r>
            <a:r>
              <a:rPr lang="nl-NL" dirty="0"/>
              <a:t>. </a:t>
            </a:r>
          </a:p>
          <a:p>
            <a:pPr lvl="0"/>
            <a:r>
              <a:rPr lang="nl-NL" dirty="0"/>
              <a:t>The </a:t>
            </a:r>
            <a:r>
              <a:rPr lang="nl-NL" dirty="0" err="1"/>
              <a:t>three</a:t>
            </a:r>
            <a:r>
              <a:rPr lang="nl-NL" dirty="0"/>
              <a:t> goals (</a:t>
            </a:r>
            <a:r>
              <a:rPr lang="nl-NL" dirty="0" err="1"/>
              <a:t>learning</a:t>
            </a:r>
            <a:r>
              <a:rPr lang="nl-NL" dirty="0"/>
              <a:t>, </a:t>
            </a:r>
            <a:r>
              <a:rPr lang="nl-NL" dirty="0" err="1"/>
              <a:t>composting</a:t>
            </a:r>
            <a:r>
              <a:rPr lang="nl-NL" dirty="0"/>
              <a:t>, </a:t>
            </a:r>
            <a:r>
              <a:rPr lang="nl-NL" dirty="0" err="1"/>
              <a:t>reducing</a:t>
            </a:r>
            <a:r>
              <a:rPr lang="nl-NL" dirty="0"/>
              <a:t> Iron House energy </a:t>
            </a:r>
            <a:r>
              <a:rPr lang="nl-NL" dirty="0" err="1"/>
              <a:t>consumption</a:t>
            </a:r>
            <a:r>
              <a:rPr lang="nl-NL" dirty="0"/>
              <a:t>) have been </a:t>
            </a:r>
            <a:r>
              <a:rPr lang="nl-NL" dirty="0" err="1"/>
              <a:t>achieved</a:t>
            </a:r>
            <a:r>
              <a:rPr lang="nl-NL" dirty="0"/>
              <a:t>. </a:t>
            </a:r>
            <a:r>
              <a:rPr lang="nl-NL" dirty="0" err="1"/>
              <a:t>Reducing</a:t>
            </a:r>
            <a:r>
              <a:rPr lang="nl-NL" dirty="0"/>
              <a:t> energy </a:t>
            </a:r>
            <a:r>
              <a:rPr lang="nl-NL" dirty="0" err="1"/>
              <a:t>consumption</a:t>
            </a:r>
            <a:r>
              <a:rPr lang="nl-NL" dirty="0"/>
              <a:t> was </a:t>
            </a:r>
            <a:r>
              <a:rPr lang="nl-NL" dirty="0" err="1"/>
              <a:t>minimal</a:t>
            </a:r>
            <a:r>
              <a:rPr lang="nl-NL" dirty="0"/>
              <a:t> from </a:t>
            </a:r>
            <a:r>
              <a:rPr lang="nl-NL" dirty="0" err="1"/>
              <a:t>the</a:t>
            </a:r>
            <a:r>
              <a:rPr lang="nl-NL" dirty="0"/>
              <a:t> biomeiler heat, but more from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method</a:t>
            </a:r>
            <a:r>
              <a:rPr lang="nl-NL" dirty="0"/>
              <a:t> of </a:t>
            </a:r>
            <a:r>
              <a:rPr lang="nl-NL" dirty="0" err="1"/>
              <a:t>ventilation</a:t>
            </a:r>
            <a:r>
              <a:rPr lang="nl-NL" dirty="0"/>
              <a:t> and </a:t>
            </a:r>
            <a:r>
              <a:rPr lang="nl-NL" dirty="0" err="1"/>
              <a:t>heating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greenhouse</a:t>
            </a:r>
            <a:r>
              <a:rPr lang="nl-NL" dirty="0"/>
              <a:t>. (</a:t>
            </a:r>
            <a:r>
              <a:rPr lang="nl-NL" dirty="0" err="1"/>
              <a:t>Adjusting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central</a:t>
            </a:r>
            <a:r>
              <a:rPr lang="nl-NL" dirty="0"/>
              <a:t> </a:t>
            </a:r>
            <a:r>
              <a:rPr lang="nl-NL" dirty="0" err="1"/>
              <a:t>heating</a:t>
            </a:r>
            <a:r>
              <a:rPr lang="nl-NL" dirty="0"/>
              <a:t>)</a:t>
            </a:r>
          </a:p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B286B15-8AF2-B165-2D20-08972D4A3F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DC51B1-D0FA-1E53-725B-476B525BF4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15709"/>
            <a:ext cx="6197600" cy="365125"/>
          </a:xfrm>
          <a:prstGeom prst="rect">
            <a:avLst/>
          </a:prstGeom>
        </p:spPr>
        <p:txBody>
          <a:bodyPr/>
          <a:lstStyle/>
          <a:p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Iron house (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greenhouse</a:t>
            </a:r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en-NL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F104763-C4E9-7CF5-800D-901512D755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33234" y="1094692"/>
            <a:ext cx="3604010" cy="487748"/>
          </a:xfrm>
        </p:spPr>
        <p:txBody>
          <a:bodyPr/>
          <a:lstStyle/>
          <a:p>
            <a:endParaRPr lang="nl-NL" sz="1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C339CE-9F45-94AB-891B-47DBF81FD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291" y="1530471"/>
            <a:ext cx="429338" cy="446512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631EAE5-9A07-C2D4-586E-01A62E2A957A}"/>
              </a:ext>
            </a:extLst>
          </p:cNvPr>
          <p:cNvSpPr txBox="1">
            <a:spLocks/>
          </p:cNvSpPr>
          <p:nvPr/>
        </p:nvSpPr>
        <p:spPr>
          <a:xfrm>
            <a:off x="915794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      </a:t>
            </a:r>
            <a:r>
              <a:rPr lang="nl-N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www.twickel.nl</a:t>
            </a:r>
            <a:r>
              <a:rPr lang="nl-NL" dirty="0"/>
              <a:t>                     </a:t>
            </a:r>
            <a:fld id="{4D58D2FD-3D65-5E4D-AC50-8AD70E3B9266}" type="slidenum">
              <a:rPr lang="en-NL" smtClean="0"/>
              <a:pPr/>
              <a:t>13</a:t>
            </a:fld>
            <a:endParaRPr lang="en-NL" dirty="0"/>
          </a:p>
        </p:txBody>
      </p:sp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C0A6E8FC-D690-44F3-E56F-7DEEEAEFE43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5244" r="52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2882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0F85CF-517E-EBB2-711F-890E2F5F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252" y="681037"/>
            <a:ext cx="3707686" cy="579352"/>
          </a:xfrm>
        </p:spPr>
        <p:txBody>
          <a:bodyPr/>
          <a:lstStyle/>
          <a:p>
            <a:r>
              <a:rPr lang="nl-NL" dirty="0" err="1"/>
              <a:t>Results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5F07601-CBE2-17D6-A9A9-FCAB73B4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629" y="1836237"/>
            <a:ext cx="4323371" cy="4579472"/>
          </a:xfrm>
        </p:spPr>
        <p:txBody>
          <a:bodyPr/>
          <a:lstStyle/>
          <a:p>
            <a:pPr marL="0" indent="0">
              <a:spcAft>
                <a:spcPts val="800"/>
              </a:spcAft>
              <a:buNone/>
            </a:pPr>
            <a:r>
              <a:rPr lang="nl-NL" sz="1400" b="1" dirty="0"/>
              <a:t>Next steps</a:t>
            </a:r>
          </a:p>
          <a:p>
            <a:pPr lvl="0"/>
            <a:r>
              <a:rPr lang="nl-NL" sz="1400" dirty="0"/>
              <a:t>Empty and </a:t>
            </a:r>
            <a:r>
              <a:rPr lang="nl-NL" sz="1400" dirty="0" err="1"/>
              <a:t>sift</a:t>
            </a:r>
            <a:r>
              <a:rPr lang="nl-NL" sz="1400" dirty="0"/>
              <a:t> </a:t>
            </a:r>
            <a:r>
              <a:rPr lang="nl-NL" sz="1400" dirty="0" err="1"/>
              <a:t>the</a:t>
            </a:r>
            <a:r>
              <a:rPr lang="nl-NL" sz="1400" dirty="0"/>
              <a:t> biomeiler. </a:t>
            </a:r>
            <a:r>
              <a:rPr lang="nl-NL" sz="1400" dirty="0" err="1"/>
              <a:t>Use</a:t>
            </a:r>
            <a:r>
              <a:rPr lang="nl-NL" sz="1400" dirty="0"/>
              <a:t> </a:t>
            </a:r>
            <a:r>
              <a:rPr lang="nl-NL" sz="1400" dirty="0" err="1"/>
              <a:t>coarse</a:t>
            </a:r>
            <a:r>
              <a:rPr lang="nl-NL" sz="1400" dirty="0"/>
              <a:t> </a:t>
            </a:r>
            <a:r>
              <a:rPr lang="nl-NL" sz="1400" dirty="0" err="1"/>
              <a:t>material</a:t>
            </a:r>
            <a:r>
              <a:rPr lang="nl-NL" sz="1400" dirty="0"/>
              <a:t> </a:t>
            </a:r>
            <a:r>
              <a:rPr lang="nl-NL" sz="1400" dirty="0" err="1"/>
              <a:t>for</a:t>
            </a:r>
            <a:r>
              <a:rPr lang="nl-NL" sz="1400" dirty="0"/>
              <a:t> new </a:t>
            </a:r>
            <a:r>
              <a:rPr lang="nl-NL" sz="1400" dirty="0" err="1"/>
              <a:t>filling</a:t>
            </a:r>
            <a:r>
              <a:rPr lang="nl-NL" sz="1400" dirty="0"/>
              <a:t>, fine </a:t>
            </a:r>
            <a:r>
              <a:rPr lang="nl-NL" sz="1400" dirty="0" err="1"/>
              <a:t>material</a:t>
            </a:r>
            <a:r>
              <a:rPr lang="nl-NL" sz="1400" dirty="0"/>
              <a:t> </a:t>
            </a:r>
            <a:r>
              <a:rPr lang="nl-NL" sz="1400" dirty="0" err="1"/>
              <a:t>fo</a:t>
            </a:r>
            <a:r>
              <a:rPr lang="nl-NL" sz="1400" dirty="0"/>
              <a:t> </a:t>
            </a:r>
            <a:r>
              <a:rPr lang="nl-NL" sz="1400" dirty="0" err="1"/>
              <a:t>the</a:t>
            </a:r>
            <a:r>
              <a:rPr lang="nl-NL" sz="1400" dirty="0"/>
              <a:t> </a:t>
            </a:r>
            <a:r>
              <a:rPr lang="nl-NL" sz="1400" dirty="0" err="1"/>
              <a:t>kitchen</a:t>
            </a:r>
            <a:r>
              <a:rPr lang="nl-NL" sz="1400" dirty="0"/>
              <a:t> garden. </a:t>
            </a:r>
          </a:p>
          <a:p>
            <a:pPr lvl="0"/>
            <a:r>
              <a:rPr lang="nl-NL" sz="1400" dirty="0" err="1"/>
              <a:t>Refill</a:t>
            </a:r>
            <a:r>
              <a:rPr lang="nl-NL" sz="1400" dirty="0"/>
              <a:t> </a:t>
            </a:r>
            <a:r>
              <a:rPr lang="nl-NL" sz="1400" dirty="0" err="1"/>
              <a:t>the</a:t>
            </a:r>
            <a:r>
              <a:rPr lang="nl-NL" sz="1400" dirty="0"/>
              <a:t> biomeiler </a:t>
            </a:r>
            <a:r>
              <a:rPr lang="nl-NL" sz="1400" dirty="0" err="1"/>
              <a:t>with</a:t>
            </a:r>
            <a:r>
              <a:rPr lang="nl-NL" sz="1400" dirty="0"/>
              <a:t> a new goal:</a:t>
            </a:r>
          </a:p>
          <a:p>
            <a:pPr lvl="1"/>
            <a:r>
              <a:rPr lang="nl-NL" sz="1400" dirty="0" err="1"/>
              <a:t>Provide</a:t>
            </a:r>
            <a:r>
              <a:rPr lang="nl-NL" sz="1400" dirty="0"/>
              <a:t> </a:t>
            </a:r>
            <a:r>
              <a:rPr lang="nl-NL" sz="1400" dirty="0" err="1"/>
              <a:t>sufficient</a:t>
            </a:r>
            <a:r>
              <a:rPr lang="nl-NL" sz="1400" dirty="0"/>
              <a:t> heat (5-10KW) </a:t>
            </a:r>
            <a:r>
              <a:rPr lang="nl-NL" sz="1400" dirty="0" err="1"/>
              <a:t>for</a:t>
            </a:r>
            <a:r>
              <a:rPr lang="nl-NL" sz="1400" dirty="0"/>
              <a:t> 6 </a:t>
            </a:r>
            <a:r>
              <a:rPr lang="nl-NL" sz="1400" dirty="0" err="1"/>
              <a:t>months</a:t>
            </a:r>
            <a:r>
              <a:rPr lang="nl-NL" sz="1400" dirty="0"/>
              <a:t> </a:t>
            </a:r>
            <a:r>
              <a:rPr lang="nl-NL" sz="1400" dirty="0" err="1"/>
              <a:t>during</a:t>
            </a:r>
            <a:r>
              <a:rPr lang="nl-NL" sz="1400" dirty="0"/>
              <a:t> </a:t>
            </a:r>
            <a:r>
              <a:rPr lang="nl-NL" sz="1400" dirty="0" err="1"/>
              <a:t>the</a:t>
            </a:r>
            <a:r>
              <a:rPr lang="nl-NL" sz="1400" dirty="0"/>
              <a:t> winter</a:t>
            </a:r>
          </a:p>
          <a:p>
            <a:pPr marL="457200" lvl="1" indent="0">
              <a:buNone/>
            </a:pPr>
            <a:endParaRPr lang="nl-NL" sz="1400" dirty="0"/>
          </a:p>
          <a:p>
            <a:pPr marL="457200" lvl="1" indent="0">
              <a:buNone/>
            </a:pPr>
            <a:r>
              <a:rPr lang="nl-NL" sz="1400" dirty="0" err="1"/>
              <a:t>By</a:t>
            </a:r>
            <a:r>
              <a:rPr lang="nl-NL" sz="1400" dirty="0"/>
              <a:t> </a:t>
            </a:r>
            <a:r>
              <a:rPr lang="nl-NL" sz="1400" dirty="0" err="1"/>
              <a:t>adding</a:t>
            </a:r>
            <a:r>
              <a:rPr lang="nl-NL" sz="1400" dirty="0"/>
              <a:t> </a:t>
            </a:r>
            <a:r>
              <a:rPr lang="nl-NL" sz="1400" dirty="0" err="1"/>
              <a:t>leaves</a:t>
            </a:r>
            <a:r>
              <a:rPr lang="nl-NL" sz="1400" dirty="0"/>
              <a:t>, </a:t>
            </a:r>
            <a:r>
              <a:rPr lang="nl-NL" sz="1400" dirty="0" err="1"/>
              <a:t>twigs</a:t>
            </a:r>
            <a:r>
              <a:rPr lang="nl-NL" sz="1400" dirty="0"/>
              <a:t> </a:t>
            </a:r>
            <a:r>
              <a:rPr lang="nl-NL" sz="1400" dirty="0" err="1"/>
              <a:t>an</a:t>
            </a:r>
            <a:r>
              <a:rPr lang="nl-NL" sz="1400" dirty="0"/>
              <a:t> </a:t>
            </a:r>
            <a:r>
              <a:rPr lang="nl-NL" sz="1400" dirty="0" err="1"/>
              <a:t>manure</a:t>
            </a:r>
            <a:r>
              <a:rPr lang="nl-NL" sz="1400" dirty="0"/>
              <a:t> (</a:t>
            </a:r>
            <a:r>
              <a:rPr lang="nl-NL" sz="1400" dirty="0" err="1"/>
              <a:t>Nitrogen</a:t>
            </a:r>
            <a:r>
              <a:rPr lang="nl-NL" sz="1400" dirty="0"/>
              <a:t>)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increase</a:t>
            </a:r>
            <a:r>
              <a:rPr lang="nl-NL" sz="1400" dirty="0"/>
              <a:t> power.</a:t>
            </a:r>
          </a:p>
          <a:p>
            <a:pPr marL="457200" lvl="1" indent="0">
              <a:buNone/>
            </a:pPr>
            <a:r>
              <a:rPr lang="nl-NL" sz="1400" dirty="0" err="1"/>
              <a:t>By</a:t>
            </a:r>
            <a:r>
              <a:rPr lang="nl-NL" sz="1400" dirty="0"/>
              <a:t> </a:t>
            </a:r>
            <a:r>
              <a:rPr lang="nl-NL" sz="1400" dirty="0" err="1"/>
              <a:t>adding</a:t>
            </a:r>
            <a:r>
              <a:rPr lang="nl-NL" sz="1400" dirty="0"/>
              <a:t> </a:t>
            </a:r>
            <a:r>
              <a:rPr lang="nl-NL" sz="1400" dirty="0" err="1"/>
              <a:t>grass</a:t>
            </a:r>
            <a:r>
              <a:rPr lang="nl-NL" sz="1400" dirty="0"/>
              <a:t> </a:t>
            </a:r>
            <a:r>
              <a:rPr lang="nl-NL" sz="1400" dirty="0" err="1"/>
              <a:t>cuttings</a:t>
            </a:r>
            <a:r>
              <a:rPr lang="nl-NL" sz="1400" dirty="0"/>
              <a:t>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retain</a:t>
            </a:r>
            <a:r>
              <a:rPr lang="nl-NL" sz="1400" dirty="0"/>
              <a:t> water.</a:t>
            </a:r>
          </a:p>
          <a:p>
            <a:pPr marL="457200" lvl="1" indent="0">
              <a:buNone/>
            </a:pPr>
            <a:r>
              <a:rPr lang="nl-NL" sz="1400" dirty="0" err="1"/>
              <a:t>By</a:t>
            </a:r>
            <a:r>
              <a:rPr lang="nl-NL" sz="1400" dirty="0"/>
              <a:t> </a:t>
            </a:r>
            <a:r>
              <a:rPr lang="nl-NL" sz="1400" dirty="0" err="1"/>
              <a:t>simplify</a:t>
            </a:r>
            <a:r>
              <a:rPr lang="nl-NL" sz="1400" dirty="0"/>
              <a:t> </a:t>
            </a:r>
            <a:r>
              <a:rPr lang="nl-NL" sz="1400" dirty="0" err="1"/>
              <a:t>supply</a:t>
            </a:r>
            <a:r>
              <a:rPr lang="nl-NL" sz="1400" dirty="0"/>
              <a:t> of water and air. (</a:t>
            </a:r>
            <a:r>
              <a:rPr lang="en-US" sz="1400" dirty="0"/>
              <a:t>to increase temperature if necessary)</a:t>
            </a:r>
            <a:endParaRPr lang="nl-NL" sz="1400" dirty="0"/>
          </a:p>
          <a:p>
            <a:endParaRPr lang="nl-NL" sz="1000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B286B15-8AF2-B165-2D20-08972D4A3F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DC51B1-D0FA-1E53-725B-476B525BF4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15709"/>
            <a:ext cx="6197600" cy="365125"/>
          </a:xfrm>
          <a:prstGeom prst="rect">
            <a:avLst/>
          </a:prstGeom>
        </p:spPr>
        <p:txBody>
          <a:bodyPr/>
          <a:lstStyle/>
          <a:p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Graph</a:t>
            </a:r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 of biomeiler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temperatures</a:t>
            </a:r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 and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outside</a:t>
            </a:r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temperature</a:t>
            </a:r>
            <a:endParaRPr lang="en-NL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F104763-C4E9-7CF5-800D-901512D755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33234" y="1094692"/>
            <a:ext cx="3604010" cy="487748"/>
          </a:xfrm>
        </p:spPr>
        <p:txBody>
          <a:bodyPr/>
          <a:lstStyle/>
          <a:p>
            <a:endParaRPr lang="nl-NL" sz="1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C339CE-9F45-94AB-891B-47DBF81FD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291" y="1530471"/>
            <a:ext cx="429338" cy="446512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631EAE5-9A07-C2D4-586E-01A62E2A957A}"/>
              </a:ext>
            </a:extLst>
          </p:cNvPr>
          <p:cNvSpPr txBox="1">
            <a:spLocks/>
          </p:cNvSpPr>
          <p:nvPr/>
        </p:nvSpPr>
        <p:spPr>
          <a:xfrm>
            <a:off x="915794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      </a:t>
            </a:r>
            <a:r>
              <a:rPr lang="nl-N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www.twickel.nl</a:t>
            </a:r>
            <a:r>
              <a:rPr lang="nl-NL" dirty="0"/>
              <a:t>                     </a:t>
            </a:r>
            <a:fld id="{4D58D2FD-3D65-5E4D-AC50-8AD70E3B9266}" type="slidenum">
              <a:rPr lang="en-NL" smtClean="0"/>
              <a:pPr/>
              <a:t>14</a:t>
            </a:fld>
            <a:endParaRPr lang="en-NL" dirty="0"/>
          </a:p>
        </p:txBody>
      </p:sp>
      <p:pic>
        <p:nvPicPr>
          <p:cNvPr id="11" name="Afbeelding 10" descr="Afbeelding met tekst, Perceel, schermopname, diagram&#10;&#10;Automatisch gegenereerde beschrijving">
            <a:extLst>
              <a:ext uri="{FF2B5EF4-FFF2-40B4-BE49-F238E27FC236}">
                <a16:creationId xmlns:a16="http://schemas.microsoft.com/office/drawing/2014/main" id="{F3F4F7A8-1689-9ADD-5F00-492ADD1A7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8566"/>
            <a:ext cx="7543800" cy="429199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6E87767-3229-435D-A355-04FF4473D81A}"/>
              </a:ext>
            </a:extLst>
          </p:cNvPr>
          <p:cNvSpPr txBox="1"/>
          <p:nvPr/>
        </p:nvSpPr>
        <p:spPr>
          <a:xfrm>
            <a:off x="1365474" y="4777818"/>
            <a:ext cx="4425726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250" dirty="0" err="1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nl-NL" sz="1250" dirty="0">
                <a:latin typeface="Arial" panose="020B0604020202020204" pitchFamily="34" charset="0"/>
                <a:cs typeface="Arial" panose="020B0604020202020204" pitchFamily="34" charset="0"/>
              </a:rPr>
              <a:t> water biomeiler</a:t>
            </a:r>
          </a:p>
          <a:p>
            <a:r>
              <a:rPr lang="nl-NL" sz="1250" dirty="0"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nl-NL" sz="1250" dirty="0" err="1"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r>
              <a:rPr lang="nl-NL" sz="1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50" dirty="0" err="1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nl-NL" sz="1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250" dirty="0">
                <a:latin typeface="Arial" panose="020B0604020202020204" pitchFamily="34" charset="0"/>
                <a:cs typeface="Arial" panose="020B0604020202020204" pitchFamily="34" charset="0"/>
              </a:rPr>
              <a:t>min </a:t>
            </a:r>
            <a:r>
              <a:rPr lang="nl-NL" sz="1250" dirty="0" err="1"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r>
              <a:rPr lang="nl-NL" sz="1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50" dirty="0" err="1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nl-NL" sz="1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250" dirty="0" err="1">
                <a:latin typeface="Arial" panose="020B0604020202020204" pitchFamily="34" charset="0"/>
                <a:cs typeface="Arial" panose="020B0604020202020204" pitchFamily="34" charset="0"/>
              </a:rPr>
              <a:t>desired</a:t>
            </a:r>
            <a:r>
              <a:rPr lang="nl-NL" sz="1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50" dirty="0" err="1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nl-NL" sz="1250" dirty="0">
                <a:latin typeface="Arial" panose="020B0604020202020204" pitchFamily="34" charset="0"/>
                <a:cs typeface="Arial" panose="020B0604020202020204" pitchFamily="34" charset="0"/>
              </a:rPr>
              <a:t> biomeiler </a:t>
            </a:r>
            <a:r>
              <a:rPr lang="nl-NL" sz="125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nl-NL" sz="1250" dirty="0">
                <a:latin typeface="Arial" panose="020B0604020202020204" pitchFamily="34" charset="0"/>
                <a:cs typeface="Arial" panose="020B0604020202020204" pitchFamily="34" charset="0"/>
              </a:rPr>
              <a:t> heat </a:t>
            </a:r>
            <a:r>
              <a:rPr lang="nl-NL" sz="1250" dirty="0" err="1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endParaRPr lang="nl-NL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910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0F85CF-517E-EBB2-711F-890E2F5F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252" y="681037"/>
            <a:ext cx="3707686" cy="579352"/>
          </a:xfrm>
        </p:spPr>
        <p:txBody>
          <a:bodyPr/>
          <a:lstStyle/>
          <a:p>
            <a:r>
              <a:rPr lang="nl-NL" dirty="0" err="1"/>
              <a:t>Recommendations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5F07601-CBE2-17D6-A9A9-FCAB73B4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629" y="1836237"/>
            <a:ext cx="4323371" cy="4579472"/>
          </a:xfrm>
        </p:spPr>
        <p:txBody>
          <a:bodyPr/>
          <a:lstStyle/>
          <a:p>
            <a:pPr lvl="0"/>
            <a:r>
              <a:rPr lang="nl-NL" sz="1400" dirty="0" err="1"/>
              <a:t>Gain</a:t>
            </a:r>
            <a:r>
              <a:rPr lang="nl-NL" sz="1400" dirty="0"/>
              <a:t> a </a:t>
            </a:r>
            <a:r>
              <a:rPr lang="nl-NL" sz="1400" dirty="0" err="1"/>
              <a:t>good</a:t>
            </a:r>
            <a:r>
              <a:rPr lang="nl-NL" sz="1400" dirty="0"/>
              <a:t> </a:t>
            </a:r>
            <a:r>
              <a:rPr lang="nl-NL" sz="1400" dirty="0" err="1"/>
              <a:t>understanding</a:t>
            </a:r>
            <a:r>
              <a:rPr lang="nl-NL" sz="1400" dirty="0"/>
              <a:t> of </a:t>
            </a:r>
            <a:r>
              <a:rPr lang="nl-NL" sz="1400" dirty="0" err="1"/>
              <a:t>the</a:t>
            </a:r>
            <a:r>
              <a:rPr lang="nl-NL" sz="1400" dirty="0"/>
              <a:t> subject </a:t>
            </a:r>
            <a:r>
              <a:rPr lang="nl-NL" sz="1400" dirty="0" err="1"/>
              <a:t>beforhand</a:t>
            </a:r>
            <a:r>
              <a:rPr lang="nl-NL" sz="1400" dirty="0"/>
              <a:t>. </a:t>
            </a:r>
            <a:r>
              <a:rPr lang="nl-NL" sz="1400" dirty="0" err="1"/>
              <a:t>Optionally</a:t>
            </a:r>
            <a:r>
              <a:rPr lang="nl-NL" sz="1400" dirty="0"/>
              <a:t>, </a:t>
            </a:r>
            <a:r>
              <a:rPr lang="nl-NL" sz="1400" dirty="0" err="1"/>
              <a:t>create</a:t>
            </a:r>
            <a:r>
              <a:rPr lang="nl-NL" sz="1400" dirty="0"/>
              <a:t> a small test biomeiler first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gain</a:t>
            </a:r>
            <a:r>
              <a:rPr lang="nl-NL" sz="1400" dirty="0"/>
              <a:t> </a:t>
            </a:r>
            <a:r>
              <a:rPr lang="nl-NL" sz="1400" dirty="0" err="1"/>
              <a:t>experiens</a:t>
            </a:r>
            <a:r>
              <a:rPr lang="nl-NL" sz="1400" dirty="0"/>
              <a:t>. </a:t>
            </a:r>
          </a:p>
          <a:p>
            <a:pPr lvl="0"/>
            <a:r>
              <a:rPr lang="en-US" sz="1400" dirty="0"/>
              <a:t>Set your goals. Do not build the first biomeiler for heat production.</a:t>
            </a:r>
            <a:endParaRPr lang="nl-NL" sz="1400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B286B15-8AF2-B165-2D20-08972D4A3F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DC51B1-D0FA-1E53-725B-476B525BF4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96658"/>
            <a:ext cx="6197600" cy="365125"/>
          </a:xfrm>
          <a:prstGeom prst="rect">
            <a:avLst/>
          </a:prstGeom>
        </p:spPr>
        <p:txBody>
          <a:bodyPr/>
          <a:lstStyle/>
          <a:p>
            <a:r>
              <a:rPr lang="en-US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Water vapor comes out of the warm biomeiler</a:t>
            </a:r>
            <a:endParaRPr lang="en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F104763-C4E9-7CF5-800D-901512D755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33234" y="1094692"/>
            <a:ext cx="3604010" cy="487748"/>
          </a:xfrm>
        </p:spPr>
        <p:txBody>
          <a:bodyPr/>
          <a:lstStyle/>
          <a:p>
            <a:endParaRPr lang="nl-NL" sz="1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C339CE-9F45-94AB-891B-47DBF81FD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291" y="1530471"/>
            <a:ext cx="429338" cy="446512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631EAE5-9A07-C2D4-586E-01A62E2A957A}"/>
              </a:ext>
            </a:extLst>
          </p:cNvPr>
          <p:cNvSpPr txBox="1">
            <a:spLocks/>
          </p:cNvSpPr>
          <p:nvPr/>
        </p:nvSpPr>
        <p:spPr>
          <a:xfrm>
            <a:off x="915794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      </a:t>
            </a:r>
            <a:r>
              <a:rPr lang="nl-N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www.twickel.nl</a:t>
            </a:r>
            <a:r>
              <a:rPr lang="nl-NL" dirty="0"/>
              <a:t>                     </a:t>
            </a:r>
            <a:fld id="{4D58D2FD-3D65-5E4D-AC50-8AD70E3B9266}" type="slidenum">
              <a:rPr lang="en-NL" smtClean="0"/>
              <a:pPr/>
              <a:t>15</a:t>
            </a:fld>
            <a:endParaRPr lang="en-NL" dirty="0"/>
          </a:p>
        </p:txBody>
      </p:sp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1C5E2A89-829F-70EF-5A7C-53FE60A3301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5347" r="53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112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F4E3D27-0D94-7142-F45D-B8DA60153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5499" y="6455484"/>
            <a:ext cx="5284884" cy="365125"/>
          </a:xfrm>
        </p:spPr>
        <p:txBody>
          <a:bodyPr/>
          <a:lstStyle/>
          <a:p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19-03-2023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Separation</a:t>
            </a:r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 hot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cold</a:t>
            </a:r>
            <a:endParaRPr lang="en-NL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054C5D3-2629-AB36-A79C-31491FF9B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331" y="407504"/>
            <a:ext cx="429338" cy="5585792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D2490F5-DC5B-EAD5-160F-C9128FA9CDD9}"/>
              </a:ext>
            </a:extLst>
          </p:cNvPr>
          <p:cNvSpPr txBox="1">
            <a:spLocks/>
          </p:cNvSpPr>
          <p:nvPr/>
        </p:nvSpPr>
        <p:spPr>
          <a:xfrm>
            <a:off x="915794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      </a:t>
            </a:r>
            <a:r>
              <a:rPr lang="nl-N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www.twickel.nl</a:t>
            </a:r>
            <a:r>
              <a:rPr lang="nl-NL" dirty="0"/>
              <a:t>                     </a:t>
            </a:r>
            <a:fld id="{4D58D2FD-3D65-5E4D-AC50-8AD70E3B9266}" type="slidenum">
              <a:rPr lang="en-NL" smtClean="0"/>
              <a:pPr/>
              <a:t>16</a:t>
            </a:fld>
            <a:endParaRPr lang="en-NL" dirty="0"/>
          </a:p>
        </p:txBody>
      </p:sp>
      <p:pic>
        <p:nvPicPr>
          <p:cNvPr id="29" name="Tijdelijke aanduiding voor afbeelding 28">
            <a:extLst>
              <a:ext uri="{FF2B5EF4-FFF2-40B4-BE49-F238E27FC236}">
                <a16:creationId xmlns:a16="http://schemas.microsoft.com/office/drawing/2014/main" id="{291A68AD-1790-2AD2-2DD7-AE7A26E2477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7471" r="7471"/>
          <a:stretch>
            <a:fillRect/>
          </a:stretch>
        </p:blipFill>
        <p:spPr>
          <a:xfrm>
            <a:off x="6310669" y="1031331"/>
            <a:ext cx="5257215" cy="4338138"/>
          </a:xfr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05BA8EB7-E507-A640-0200-57543EB46A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68"/>
          <a:stretch/>
        </p:blipFill>
        <p:spPr>
          <a:xfrm>
            <a:off x="494552" y="989105"/>
            <a:ext cx="5386779" cy="4380364"/>
          </a:xfrm>
          <a:prstGeom prst="rect">
            <a:avLst/>
          </a:prstGeom>
        </p:spPr>
      </p:pic>
      <p:sp>
        <p:nvSpPr>
          <p:cNvPr id="32" name="Tijdelijke aanduiding voor voettekst 3">
            <a:extLst>
              <a:ext uri="{FF2B5EF4-FFF2-40B4-BE49-F238E27FC236}">
                <a16:creationId xmlns:a16="http://schemas.microsoft.com/office/drawing/2014/main" id="{325D3CF5-4F0E-5419-8D34-C0FFA0CFB952}"/>
              </a:ext>
            </a:extLst>
          </p:cNvPr>
          <p:cNvSpPr txBox="1">
            <a:spLocks/>
          </p:cNvSpPr>
          <p:nvPr/>
        </p:nvSpPr>
        <p:spPr>
          <a:xfrm>
            <a:off x="6515498" y="6455485"/>
            <a:ext cx="52848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25-05-2023: </a:t>
            </a:r>
            <a:r>
              <a:rPr lang="nl-NL" dirty="0" err="1"/>
              <a:t>Sinked</a:t>
            </a:r>
            <a:r>
              <a:rPr lang="nl-NL" dirty="0"/>
              <a:t> 30 cm</a:t>
            </a:r>
            <a:endParaRPr lang="en-NL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32925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F4E3D27-0D94-7142-F45D-B8DA60153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6352" y="6425840"/>
            <a:ext cx="5284884" cy="365125"/>
          </a:xfrm>
        </p:spPr>
        <p:txBody>
          <a:bodyPr/>
          <a:lstStyle/>
          <a:p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25-05-2023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position</a:t>
            </a:r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nl-NL" dirty="0" err="1"/>
              <a:t>chicken</a:t>
            </a:r>
            <a:r>
              <a:rPr lang="nl-NL" dirty="0"/>
              <a:t> </a:t>
            </a:r>
            <a:r>
              <a:rPr lang="nl-NL" dirty="0" err="1"/>
              <a:t>manure</a:t>
            </a:r>
            <a:r>
              <a:rPr lang="nl-NL" dirty="0"/>
              <a:t> </a:t>
            </a:r>
            <a:r>
              <a:rPr lang="nl-NL" dirty="0" err="1"/>
              <a:t>signs</a:t>
            </a:r>
            <a:r>
              <a:rPr lang="nl-NL" dirty="0"/>
              <a:t> off</a:t>
            </a:r>
            <a:endParaRPr lang="en-NL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054C5D3-2629-AB36-A79C-31491FF9B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331" y="407504"/>
            <a:ext cx="429338" cy="5585792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D2490F5-DC5B-EAD5-160F-C9128FA9CDD9}"/>
              </a:ext>
            </a:extLst>
          </p:cNvPr>
          <p:cNvSpPr txBox="1">
            <a:spLocks/>
          </p:cNvSpPr>
          <p:nvPr/>
        </p:nvSpPr>
        <p:spPr>
          <a:xfrm>
            <a:off x="915794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      </a:t>
            </a:r>
            <a:r>
              <a:rPr lang="nl-N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www.twickel.nl</a:t>
            </a:r>
            <a:r>
              <a:rPr lang="nl-NL" dirty="0"/>
              <a:t>                     </a:t>
            </a:r>
            <a:fld id="{4D58D2FD-3D65-5E4D-AC50-8AD70E3B9266}" type="slidenum">
              <a:rPr lang="en-NL" smtClean="0"/>
              <a:pPr/>
              <a:t>17</a:t>
            </a:fld>
            <a:endParaRPr lang="en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62E5D7F-3B0B-75FF-4E6C-2F61FD03C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" y="994880"/>
            <a:ext cx="5482936" cy="411220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9D7530C-D650-15AB-4CDE-0BA8C1ABF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764" y="994879"/>
            <a:ext cx="5482937" cy="4112203"/>
          </a:xfrm>
          <a:prstGeom prst="rect">
            <a:avLst/>
          </a:prstGeom>
        </p:spPr>
      </p:pic>
      <p:sp>
        <p:nvSpPr>
          <p:cNvPr id="11" name="Tijdelijke aanduiding voor voettekst 3">
            <a:extLst>
              <a:ext uri="{FF2B5EF4-FFF2-40B4-BE49-F238E27FC236}">
                <a16:creationId xmlns:a16="http://schemas.microsoft.com/office/drawing/2014/main" id="{B94C243B-07D9-D46A-A79B-20644B099825}"/>
              </a:ext>
            </a:extLst>
          </p:cNvPr>
          <p:cNvSpPr txBox="1">
            <a:spLocks/>
          </p:cNvSpPr>
          <p:nvPr/>
        </p:nvSpPr>
        <p:spPr>
          <a:xfrm>
            <a:off x="6310669" y="6425841"/>
            <a:ext cx="52848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31-07-2023 </a:t>
            </a:r>
            <a:r>
              <a:rPr lang="de-DE" dirty="0" err="1"/>
              <a:t>position</a:t>
            </a:r>
            <a:r>
              <a:rPr lang="de-DE" dirty="0"/>
              <a:t> </a:t>
            </a:r>
            <a:r>
              <a:rPr lang="de-DE" dirty="0" err="1"/>
              <a:t>chicken</a:t>
            </a:r>
            <a:r>
              <a:rPr lang="de-DE" dirty="0"/>
              <a:t> </a:t>
            </a:r>
            <a:r>
              <a:rPr lang="de-DE" dirty="0" err="1"/>
              <a:t>manure</a:t>
            </a:r>
            <a:r>
              <a:rPr lang="de-DE" dirty="0"/>
              <a:t> </a:t>
            </a:r>
            <a:r>
              <a:rPr lang="de-DE" dirty="0" err="1"/>
              <a:t>sinks</a:t>
            </a:r>
            <a:r>
              <a:rPr lang="de-DE" dirty="0"/>
              <a:t> </a:t>
            </a:r>
            <a:r>
              <a:rPr lang="de-DE" dirty="0" err="1"/>
              <a:t>faster</a:t>
            </a:r>
            <a:endParaRPr lang="en-NL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974038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F4E3D27-0D94-7142-F45D-B8DA60153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6352" y="6425840"/>
            <a:ext cx="5284884" cy="365125"/>
          </a:xfrm>
        </p:spPr>
        <p:txBody>
          <a:bodyPr/>
          <a:lstStyle/>
          <a:p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23-04-2024 </a:t>
            </a:r>
            <a:r>
              <a:rPr lang="nl-NL" dirty="0" err="1"/>
              <a:t>Sinked</a:t>
            </a:r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nl-NL" dirty="0"/>
              <a:t>70 cm</a:t>
            </a:r>
            <a:endParaRPr lang="en-NL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054C5D3-2629-AB36-A79C-31491FF9B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331" y="407504"/>
            <a:ext cx="429338" cy="5585792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D2490F5-DC5B-EAD5-160F-C9128FA9CDD9}"/>
              </a:ext>
            </a:extLst>
          </p:cNvPr>
          <p:cNvSpPr txBox="1">
            <a:spLocks/>
          </p:cNvSpPr>
          <p:nvPr/>
        </p:nvSpPr>
        <p:spPr>
          <a:xfrm>
            <a:off x="915794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      </a:t>
            </a:r>
            <a:r>
              <a:rPr lang="nl-N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www.twickel.nl</a:t>
            </a:r>
            <a:r>
              <a:rPr lang="nl-NL" dirty="0"/>
              <a:t>                     </a:t>
            </a:r>
            <a:fld id="{4D58D2FD-3D65-5E4D-AC50-8AD70E3B9266}" type="slidenum">
              <a:rPr lang="en-NL" smtClean="0"/>
              <a:pPr/>
              <a:t>18</a:t>
            </a:fld>
            <a:endParaRPr lang="en-NL" dirty="0"/>
          </a:p>
        </p:txBody>
      </p:sp>
      <p:sp>
        <p:nvSpPr>
          <p:cNvPr id="11" name="Tijdelijke aanduiding voor voettekst 3">
            <a:extLst>
              <a:ext uri="{FF2B5EF4-FFF2-40B4-BE49-F238E27FC236}">
                <a16:creationId xmlns:a16="http://schemas.microsoft.com/office/drawing/2014/main" id="{B94C243B-07D9-D46A-A79B-20644B099825}"/>
              </a:ext>
            </a:extLst>
          </p:cNvPr>
          <p:cNvSpPr txBox="1">
            <a:spLocks/>
          </p:cNvSpPr>
          <p:nvPr/>
        </p:nvSpPr>
        <p:spPr>
          <a:xfrm>
            <a:off x="6310669" y="6425841"/>
            <a:ext cx="52848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l" defTabSz="914400" rtl="0" eaLnBrk="1" latinLnBrk="0" hangingPunct="1">
              <a:defRPr sz="105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16-07-2024 </a:t>
            </a:r>
            <a:r>
              <a:rPr lang="nl-NL" dirty="0" err="1"/>
              <a:t>Sinked</a:t>
            </a:r>
            <a:r>
              <a:rPr lang="nl-NL" dirty="0"/>
              <a:t>  100 cm</a:t>
            </a:r>
            <a:endParaRPr lang="en-NL" dirty="0"/>
          </a:p>
          <a:p>
            <a:endParaRPr lang="en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53D4801-CAC8-28CB-CB8B-68A5E49CE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1016580"/>
            <a:ext cx="5525731" cy="414429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3401D87-AE4E-C908-79BE-FA5CE5525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668" y="1016580"/>
            <a:ext cx="5538463" cy="414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20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F4E3D27-0D94-7142-F45D-B8DA60153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6352" y="6425840"/>
            <a:ext cx="5284884" cy="365125"/>
          </a:xfrm>
        </p:spPr>
        <p:txBody>
          <a:bodyPr/>
          <a:lstStyle/>
          <a:p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28-08-2024 </a:t>
            </a:r>
            <a:r>
              <a:rPr lang="nl-NL" dirty="0" err="1"/>
              <a:t>Sinked</a:t>
            </a:r>
            <a:r>
              <a:rPr lang="nl-NL" dirty="0"/>
              <a:t> 110 cm</a:t>
            </a:r>
            <a:endParaRPr lang="en-NL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054C5D3-2629-AB36-A79C-31491FF9B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331" y="407504"/>
            <a:ext cx="429338" cy="5585792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D2490F5-DC5B-EAD5-160F-C9128FA9CDD9}"/>
              </a:ext>
            </a:extLst>
          </p:cNvPr>
          <p:cNvSpPr txBox="1">
            <a:spLocks/>
          </p:cNvSpPr>
          <p:nvPr/>
        </p:nvSpPr>
        <p:spPr>
          <a:xfrm>
            <a:off x="915794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      </a:t>
            </a:r>
            <a:r>
              <a:rPr lang="nl-N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www.twickel.nl</a:t>
            </a:r>
            <a:r>
              <a:rPr lang="nl-NL" dirty="0"/>
              <a:t>                     </a:t>
            </a:r>
            <a:fld id="{4D58D2FD-3D65-5E4D-AC50-8AD70E3B9266}" type="slidenum">
              <a:rPr lang="en-NL" smtClean="0"/>
              <a:pPr/>
              <a:t>19</a:t>
            </a:fld>
            <a:endParaRPr lang="en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20559AA-EB24-F949-0FE5-92ECA2528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87" y="1029804"/>
            <a:ext cx="5535144" cy="415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00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E85C-C905-F139-0224-A6C5E834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Table</a:t>
            </a:r>
            <a:r>
              <a:rPr lang="nl-NL" dirty="0"/>
              <a:t> of Contents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81BF5-0133-4430-97A8-4B466E9B6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353" y="2006600"/>
            <a:ext cx="2253047" cy="3393303"/>
          </a:xfrm>
        </p:spPr>
        <p:txBody>
          <a:bodyPr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nl-NL" b="1" dirty="0" err="1"/>
              <a:t>What</a:t>
            </a:r>
            <a:r>
              <a:rPr lang="nl-NL" b="1" dirty="0"/>
              <a:t> is a biomeiler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nl-NL" b="1" dirty="0"/>
              <a:t>Biomeiler Kitchen Garden Twickel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nl-NL" b="1" dirty="0" err="1"/>
              <a:t>Results</a:t>
            </a:r>
            <a:endParaRPr lang="nl-NL" b="1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nl-NL" b="1" dirty="0" err="1"/>
              <a:t>Recommendations</a:t>
            </a:r>
            <a:br>
              <a:rPr lang="en-NL" b="1" dirty="0"/>
            </a:br>
            <a:endParaRPr lang="en-NL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911D8-5B59-5101-11E0-B9293B137B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Biomeiler Twickel Foundation</a:t>
            </a:r>
            <a:endParaRPr lang="en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89934-5C07-1855-3F06-85ECDF996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September 2024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60E6C-DEFE-5645-0218-953384449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1848" y="6356349"/>
            <a:ext cx="2743200" cy="365125"/>
          </a:xfrm>
        </p:spPr>
        <p:txBody>
          <a:bodyPr/>
          <a:lstStyle/>
          <a:p>
            <a:r>
              <a:rPr lang="nl-NL" dirty="0"/>
              <a:t>      </a:t>
            </a:r>
            <a:r>
              <a:rPr lang="nl-N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www.twickel.nl</a:t>
            </a:r>
            <a:r>
              <a:rPr lang="nl-NL" dirty="0"/>
              <a:t>                     </a:t>
            </a:r>
            <a:fld id="{4D58D2FD-3D65-5E4D-AC50-8AD70E3B9266}" type="slidenum">
              <a:rPr lang="en-NL" smtClean="0"/>
              <a:t>2</a:t>
            </a:fld>
            <a:endParaRPr lang="en-NL" dirty="0"/>
          </a:p>
        </p:txBody>
      </p:sp>
      <p:pic>
        <p:nvPicPr>
          <p:cNvPr id="12" name="Tijdelijke aanduiding voor afbeelding 11" descr="Afbeelding met buitenshuis, hemel, boom, gebouw&#10;&#10;Automatisch gegenereerde beschrijving">
            <a:extLst>
              <a:ext uri="{FF2B5EF4-FFF2-40B4-BE49-F238E27FC236}">
                <a16:creationId xmlns:a16="http://schemas.microsoft.com/office/drawing/2014/main" id="{F3D6B13C-2EB3-D58E-1DE4-1DDCA6A9FEE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757" r="27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9091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DA71558-9243-D34E-07D9-6E4B5C4D5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Kitchen garden Twickel foundation. Above left the biomeiler</a:t>
            </a:r>
            <a:endParaRPr lang="en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639060A-0362-0848-07D5-2F7E1B523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20</a:t>
            </a:fld>
            <a:endParaRPr lang="en-NL"/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C65E0844-FFE7-7E3C-1670-29204B5F025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4537" b="45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721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D27A6EA-F286-F775-1A09-BE8A91701C8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293" b="7293"/>
          <a:stretch>
            <a:fillRect/>
          </a:stretch>
        </p:blipFill>
        <p:spPr>
          <a:xfrm>
            <a:off x="4964963" y="2368636"/>
            <a:ext cx="4979873" cy="1873163"/>
          </a:xfrm>
        </p:spPr>
      </p:pic>
    </p:spTree>
    <p:extLst>
      <p:ext uri="{BB962C8B-B14F-4D97-AF65-F5344CB8AC3E}">
        <p14:creationId xmlns:p14="http://schemas.microsoft.com/office/powerpoint/2010/main" val="1936021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0F85CF-517E-EBB2-711F-890E2F5F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252" y="681037"/>
            <a:ext cx="3707686" cy="579352"/>
          </a:xfrm>
        </p:spPr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is a biomeiler?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5F07601-CBE2-17D6-A9A9-FCAB73B4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629" y="1836237"/>
            <a:ext cx="4131035" cy="457947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400" dirty="0"/>
              <a:t>A biomeiler is a system </a:t>
            </a:r>
            <a:r>
              <a:rPr lang="nl-NL" sz="1400" dirty="0" err="1"/>
              <a:t>that</a:t>
            </a:r>
            <a:r>
              <a:rPr lang="nl-NL" sz="1400" dirty="0"/>
              <a:t> </a:t>
            </a:r>
            <a:r>
              <a:rPr lang="nl-NL" sz="1400" dirty="0" err="1"/>
              <a:t>composts</a:t>
            </a:r>
            <a:r>
              <a:rPr lang="nl-NL" sz="1400" dirty="0"/>
              <a:t> </a:t>
            </a:r>
            <a:r>
              <a:rPr lang="nl-NL" sz="1400" dirty="0" err="1"/>
              <a:t>organic</a:t>
            </a:r>
            <a:r>
              <a:rPr lang="nl-NL" sz="1400" dirty="0"/>
              <a:t> </a:t>
            </a:r>
            <a:r>
              <a:rPr lang="nl-NL" sz="1400" dirty="0" err="1"/>
              <a:t>materials</a:t>
            </a:r>
            <a:r>
              <a:rPr lang="nl-NL" sz="1400" dirty="0"/>
              <a:t>. </a:t>
            </a:r>
            <a:r>
              <a:rPr lang="en-US" sz="1400" dirty="0"/>
              <a:t>The heat generated during the composting process can be used.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/>
              <a:t>Various forms, volumes, and heat exchangers can be adapted, based on goals and preferences.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B286B15-8AF2-B165-2D20-08972D4A3F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DC51B1-D0FA-1E53-725B-476B525BF4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4745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Building biomeiler: frame</a:t>
            </a:r>
            <a:endParaRPr lang="en-NL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F104763-C4E9-7CF5-800D-901512D755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33234" y="1094692"/>
            <a:ext cx="3604010" cy="487748"/>
          </a:xfrm>
        </p:spPr>
        <p:txBody>
          <a:bodyPr/>
          <a:lstStyle/>
          <a:p>
            <a:endParaRPr lang="nl-NL" sz="1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C339CE-9F45-94AB-891B-47DBF81FD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291" y="1530471"/>
            <a:ext cx="429338" cy="446512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631EAE5-9A07-C2D4-586E-01A62E2A957A}"/>
              </a:ext>
            </a:extLst>
          </p:cNvPr>
          <p:cNvSpPr txBox="1">
            <a:spLocks/>
          </p:cNvSpPr>
          <p:nvPr/>
        </p:nvSpPr>
        <p:spPr>
          <a:xfrm>
            <a:off x="915794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      </a:t>
            </a:r>
            <a:r>
              <a:rPr lang="nl-N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www.twickel.nl</a:t>
            </a:r>
            <a:r>
              <a:rPr lang="nl-NL" dirty="0"/>
              <a:t>                     </a:t>
            </a:r>
            <a:fld id="{4D58D2FD-3D65-5E4D-AC50-8AD70E3B9266}" type="slidenum">
              <a:rPr lang="en-NL" smtClean="0"/>
              <a:pPr/>
              <a:t>3</a:t>
            </a:fld>
            <a:endParaRPr lang="en-NL" dirty="0"/>
          </a:p>
        </p:txBody>
      </p:sp>
      <p:pic>
        <p:nvPicPr>
          <p:cNvPr id="18" name="Tijdelijke aanduiding voor afbeelding 17" descr="Afbeelding met buitenshuis, Landvoertuig, wiel, boom&#10;&#10;Automatisch gegenereerde beschrijving">
            <a:extLst>
              <a:ext uri="{FF2B5EF4-FFF2-40B4-BE49-F238E27FC236}">
                <a16:creationId xmlns:a16="http://schemas.microsoft.com/office/drawing/2014/main" id="{72FEEBD9-1379-0F99-8BDF-912FD564427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5244" r="52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6887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0F85CF-517E-EBB2-711F-890E2F5F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252" y="681037"/>
            <a:ext cx="3707686" cy="579352"/>
          </a:xfrm>
        </p:spPr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is a biomeiler?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5F07601-CBE2-17D6-A9A9-FCAB73B4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629" y="1836237"/>
            <a:ext cx="4220794" cy="4579472"/>
          </a:xfrm>
        </p:spPr>
        <p:txBody>
          <a:bodyPr/>
          <a:lstStyle/>
          <a:p>
            <a:pPr marL="0" indent="0">
              <a:buNone/>
            </a:pPr>
            <a:r>
              <a:rPr lang="nl-NL" sz="1400" b="1" dirty="0"/>
              <a:t>Input</a:t>
            </a:r>
          </a:p>
          <a:p>
            <a:pPr>
              <a:lnSpc>
                <a:spcPct val="107000"/>
              </a:lnSpc>
            </a:pPr>
            <a:r>
              <a:rPr lang="en-US" sz="1400" dirty="0"/>
              <a:t>Input: Biomass: wood chips, green waste, </a:t>
            </a:r>
            <a:r>
              <a:rPr lang="en-US" sz="1400" dirty="0" err="1"/>
              <a:t>prunings</a:t>
            </a:r>
            <a:r>
              <a:rPr lang="en-US" sz="1400" dirty="0"/>
              <a:t>, grass clippings, leaves, </a:t>
            </a:r>
            <a:r>
              <a:rPr lang="en-US" sz="1400" dirty="0" err="1"/>
              <a:t>uncomposted</a:t>
            </a:r>
            <a:r>
              <a:rPr lang="en-US" sz="1400" dirty="0"/>
              <a:t> parts from a previous biomeiler (sifted)</a:t>
            </a:r>
          </a:p>
          <a:p>
            <a:pPr>
              <a:lnSpc>
                <a:spcPct val="107000"/>
              </a:lnSpc>
            </a:pPr>
            <a:r>
              <a:rPr lang="nl-NL" sz="1400" dirty="0" err="1"/>
              <a:t>manure</a:t>
            </a:r>
            <a:r>
              <a:rPr lang="nl-NL" sz="1400" dirty="0"/>
              <a:t> (</a:t>
            </a:r>
            <a:r>
              <a:rPr lang="nl-NL" sz="1400" dirty="0" err="1"/>
              <a:t>antibiotic</a:t>
            </a:r>
            <a:r>
              <a:rPr lang="nl-NL" sz="1400" dirty="0"/>
              <a:t>-free)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400" dirty="0"/>
              <a:t>water</a:t>
            </a:r>
          </a:p>
          <a:p>
            <a:endParaRPr lang="nl-NL" sz="1400" dirty="0"/>
          </a:p>
          <a:p>
            <a:pPr marL="0" indent="0">
              <a:buNone/>
            </a:pPr>
            <a:r>
              <a:rPr lang="nl-NL" sz="1400" b="1" dirty="0" err="1"/>
              <a:t>Process</a:t>
            </a:r>
            <a:r>
              <a:rPr lang="nl-NL" sz="1400" b="1" dirty="0"/>
              <a:t>: </a:t>
            </a:r>
            <a:r>
              <a:rPr lang="nl-NL" sz="1400" b="1" dirty="0" err="1"/>
              <a:t>Composting</a:t>
            </a:r>
            <a:r>
              <a:rPr lang="nl-NL" sz="1400" b="1" dirty="0"/>
              <a:t> </a:t>
            </a:r>
            <a:r>
              <a:rPr lang="nl-NL" sz="1400" b="1" dirty="0" err="1"/>
              <a:t>with</a:t>
            </a:r>
            <a:r>
              <a:rPr lang="nl-NL" sz="1400" b="1" dirty="0"/>
              <a:t> </a:t>
            </a:r>
            <a:r>
              <a:rPr lang="nl-NL" sz="1400" b="1" dirty="0" err="1"/>
              <a:t>oxygen</a:t>
            </a:r>
            <a:r>
              <a:rPr lang="nl-NL" sz="1400" b="1" dirty="0"/>
              <a:t> (aerobic): :</a:t>
            </a:r>
          </a:p>
          <a:p>
            <a:pPr>
              <a:lnSpc>
                <a:spcPct val="107000"/>
              </a:lnSpc>
            </a:pPr>
            <a:r>
              <a:rPr lang="nl-NL" sz="1400" dirty="0"/>
              <a:t>Carbon..</a:t>
            </a:r>
            <a:r>
              <a:rPr lang="nl-NL" sz="1400" dirty="0" err="1"/>
              <a:t>Hydrogen</a:t>
            </a:r>
            <a:r>
              <a:rPr lang="nl-NL" sz="1400" dirty="0"/>
              <a:t>..</a:t>
            </a:r>
            <a:r>
              <a:rPr lang="nl-NL" sz="1400" dirty="0" err="1"/>
              <a:t>Oxygen</a:t>
            </a:r>
            <a:r>
              <a:rPr lang="nl-NL" sz="1400" dirty="0"/>
              <a:t>.. + H2O (water) + O2 (</a:t>
            </a:r>
            <a:r>
              <a:rPr lang="nl-NL" sz="1400" dirty="0" err="1"/>
              <a:t>oxygen</a:t>
            </a:r>
            <a:r>
              <a:rPr lang="nl-NL" sz="1400" dirty="0"/>
              <a:t>)   </a:t>
            </a:r>
            <a:r>
              <a:rPr lang="nl-NL" sz="1400" dirty="0">
                <a:sym typeface="Wingdings" panose="05000000000000000000" pitchFamily="2" charset="2"/>
              </a:rPr>
              <a:t></a:t>
            </a:r>
            <a:r>
              <a:rPr lang="nl-NL" sz="1400" dirty="0"/>
              <a:t>    CO2 (carbondioxide) + H20 (water) + heat</a:t>
            </a:r>
          </a:p>
          <a:p>
            <a:pPr marL="0" indent="0">
              <a:buNone/>
            </a:pPr>
            <a:endParaRPr lang="nl-NL" sz="1400" dirty="0"/>
          </a:p>
          <a:p>
            <a:pPr marL="0" indent="0">
              <a:buNone/>
            </a:pPr>
            <a:r>
              <a:rPr lang="nl-NL" sz="1400" b="1" dirty="0"/>
              <a:t>Output: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nl-NL" sz="1400" dirty="0"/>
              <a:t>Compost </a:t>
            </a:r>
            <a:r>
              <a:rPr lang="nl-NL" sz="1400" dirty="0" err="1"/>
              <a:t>for</a:t>
            </a:r>
            <a:r>
              <a:rPr lang="nl-NL" sz="1400" dirty="0"/>
              <a:t> garden or </a:t>
            </a:r>
            <a:r>
              <a:rPr lang="nl-NL" sz="1400" dirty="0" err="1"/>
              <a:t>soil</a:t>
            </a:r>
            <a:r>
              <a:rPr lang="nl-NL" sz="1400" dirty="0"/>
              <a:t> </a:t>
            </a:r>
            <a:r>
              <a:rPr lang="nl-NL" sz="1400" dirty="0" err="1"/>
              <a:t>improvement</a:t>
            </a:r>
            <a:r>
              <a:rPr lang="nl-NL" sz="1400" dirty="0"/>
              <a:t>, </a:t>
            </a:r>
            <a:r>
              <a:rPr lang="nl-NL" sz="1400" dirty="0" err="1"/>
              <a:t>increased</a:t>
            </a:r>
            <a:r>
              <a:rPr lang="nl-NL" sz="1400" dirty="0"/>
              <a:t> </a:t>
            </a:r>
            <a:r>
              <a:rPr lang="nl-NL" sz="1400" dirty="0" err="1"/>
              <a:t>organic</a:t>
            </a:r>
            <a:r>
              <a:rPr lang="nl-NL" sz="1400" dirty="0"/>
              <a:t> matter in </a:t>
            </a:r>
            <a:r>
              <a:rPr lang="nl-NL" sz="1400" dirty="0" err="1"/>
              <a:t>soil</a:t>
            </a:r>
            <a:r>
              <a:rPr lang="nl-NL" sz="1400" dirty="0"/>
              <a:t>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nl-NL" sz="1400" dirty="0"/>
              <a:t>Energy / heat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br>
              <a:rPr lang="nl-NL" dirty="0"/>
            </a:b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B286B15-8AF2-B165-2D20-08972D4A3F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DC51B1-D0FA-1E53-725B-476B525BF4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454" y="6417918"/>
            <a:ext cx="7439291" cy="365125"/>
          </a:xfrm>
          <a:prstGeom prst="rect">
            <a:avLst/>
          </a:prstGeom>
        </p:spPr>
        <p:txBody>
          <a:bodyPr/>
          <a:lstStyle/>
          <a:p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Building biomeiler: </a:t>
            </a:r>
            <a:r>
              <a:rPr lang="en-US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funnel-shaped foil at the bottom, to collect percolate</a:t>
            </a:r>
            <a:endParaRPr lang="en-NL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F104763-C4E9-7CF5-800D-901512D755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33234" y="1094692"/>
            <a:ext cx="3604010" cy="487748"/>
          </a:xfrm>
        </p:spPr>
        <p:txBody>
          <a:bodyPr/>
          <a:lstStyle/>
          <a:p>
            <a:endParaRPr lang="nl-NL" sz="1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C339CE-9F45-94AB-891B-47DBF81FD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291" y="1530471"/>
            <a:ext cx="429338" cy="446512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631EAE5-9A07-C2D4-586E-01A62E2A957A}"/>
              </a:ext>
            </a:extLst>
          </p:cNvPr>
          <p:cNvSpPr txBox="1">
            <a:spLocks/>
          </p:cNvSpPr>
          <p:nvPr/>
        </p:nvSpPr>
        <p:spPr>
          <a:xfrm>
            <a:off x="915794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      </a:t>
            </a:r>
            <a:r>
              <a:rPr lang="nl-N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www.twickel.nl</a:t>
            </a:r>
            <a:r>
              <a:rPr lang="nl-NL" dirty="0"/>
              <a:t>                     </a:t>
            </a:r>
            <a:fld id="{4D58D2FD-3D65-5E4D-AC50-8AD70E3B9266}" type="slidenum">
              <a:rPr lang="en-NL" smtClean="0"/>
              <a:pPr/>
              <a:t>4</a:t>
            </a:fld>
            <a:endParaRPr lang="en-NL" dirty="0"/>
          </a:p>
        </p:txBody>
      </p:sp>
      <p:pic>
        <p:nvPicPr>
          <p:cNvPr id="17" name="Tijdelijke aanduiding voor afbeelding 16">
            <a:extLst>
              <a:ext uri="{FF2B5EF4-FFF2-40B4-BE49-F238E27FC236}">
                <a16:creationId xmlns:a16="http://schemas.microsoft.com/office/drawing/2014/main" id="{5460DD53-7AC7-FDFA-A352-F3993296CDE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5333" r="53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5033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0F85CF-517E-EBB2-711F-890E2F5F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252" y="681037"/>
            <a:ext cx="3707686" cy="579352"/>
          </a:xfrm>
        </p:spPr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is a biomeiler?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5F07601-CBE2-17D6-A9A9-FCAB73B4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629" y="1836237"/>
            <a:ext cx="4131035" cy="4579472"/>
          </a:xfrm>
        </p:spPr>
        <p:txBody>
          <a:bodyPr/>
          <a:lstStyle/>
          <a:p>
            <a:pPr marL="0" indent="0">
              <a:spcAft>
                <a:spcPts val="800"/>
              </a:spcAft>
              <a:buNone/>
            </a:pPr>
            <a:r>
              <a:rPr lang="nl-NL" sz="1400" b="1" dirty="0" err="1"/>
              <a:t>Motivations</a:t>
            </a:r>
            <a:r>
              <a:rPr lang="nl-NL" sz="1400" b="1" dirty="0"/>
              <a:t> / </a:t>
            </a:r>
            <a:r>
              <a:rPr lang="nl-NL" sz="1400" b="1" dirty="0" err="1"/>
              <a:t>reasons</a:t>
            </a:r>
            <a:r>
              <a:rPr lang="nl-NL" sz="1400" b="1" dirty="0"/>
              <a:t> </a:t>
            </a:r>
            <a:r>
              <a:rPr lang="nl-NL" sz="1400" b="1" dirty="0" err="1"/>
              <a:t>for</a:t>
            </a:r>
            <a:r>
              <a:rPr lang="nl-NL" sz="1400" b="1" dirty="0"/>
              <a:t> Building a biomeiler: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nl-NL" sz="1400" dirty="0"/>
              <a:t>Processing </a:t>
            </a:r>
            <a:r>
              <a:rPr lang="nl-NL" sz="1400" dirty="0" err="1"/>
              <a:t>residual</a:t>
            </a:r>
            <a:r>
              <a:rPr lang="nl-NL" sz="1400" dirty="0"/>
              <a:t> </a:t>
            </a:r>
            <a:r>
              <a:rPr lang="nl-NL" sz="1400" dirty="0" err="1"/>
              <a:t>flows</a:t>
            </a:r>
            <a:r>
              <a:rPr lang="nl-NL" sz="1400" dirty="0"/>
              <a:t>: </a:t>
            </a:r>
            <a:r>
              <a:rPr lang="nl-NL" sz="1400" dirty="0" err="1"/>
              <a:t>prunings</a:t>
            </a:r>
            <a:r>
              <a:rPr lang="nl-NL" sz="1400" dirty="0"/>
              <a:t>, </a:t>
            </a:r>
            <a:r>
              <a:rPr lang="nl-NL" sz="1400" dirty="0" err="1"/>
              <a:t>grass</a:t>
            </a:r>
            <a:r>
              <a:rPr lang="nl-NL" sz="1400" dirty="0"/>
              <a:t> </a:t>
            </a:r>
            <a:r>
              <a:rPr lang="nl-NL" sz="1400" dirty="0" err="1"/>
              <a:t>clippings</a:t>
            </a:r>
            <a:r>
              <a:rPr lang="nl-NL" sz="1400" dirty="0"/>
              <a:t>, </a:t>
            </a:r>
            <a:r>
              <a:rPr lang="nl-NL" sz="1400" dirty="0" err="1"/>
              <a:t>leaves</a:t>
            </a:r>
            <a:r>
              <a:rPr lang="nl-NL" sz="1400" dirty="0"/>
              <a:t>, green waste.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nl-NL" sz="1400" dirty="0"/>
              <a:t>Energy </a:t>
            </a:r>
            <a:r>
              <a:rPr lang="nl-NL" sz="1400" dirty="0" err="1"/>
              <a:t>production</a:t>
            </a:r>
            <a:r>
              <a:rPr lang="nl-NL" sz="1400" dirty="0"/>
              <a:t> (</a:t>
            </a:r>
            <a:r>
              <a:rPr lang="nl-NL" sz="1400" dirty="0" err="1"/>
              <a:t>estimated</a:t>
            </a:r>
            <a:r>
              <a:rPr lang="nl-NL" sz="1400" dirty="0"/>
              <a:t> at 1 </a:t>
            </a:r>
            <a:r>
              <a:rPr lang="nl-NL" sz="1400" dirty="0" err="1"/>
              <a:t>to</a:t>
            </a:r>
            <a:r>
              <a:rPr lang="nl-NL" sz="1400" dirty="0"/>
              <a:t> 12 KW per 100 m3 (10-120 W /m3 </a:t>
            </a:r>
            <a:r>
              <a:rPr lang="nl-NL" sz="1400" dirty="0" err="1"/>
              <a:t>biomass</a:t>
            </a:r>
            <a:r>
              <a:rPr lang="nl-NL" sz="1400" dirty="0"/>
              <a:t>, </a:t>
            </a:r>
            <a:r>
              <a:rPr lang="nl-NL" sz="1400" dirty="0" err="1"/>
              <a:t>depending</a:t>
            </a:r>
            <a:r>
              <a:rPr lang="nl-NL" sz="1400" dirty="0"/>
              <a:t> Carbon-</a:t>
            </a:r>
            <a:r>
              <a:rPr lang="nl-NL" sz="1400" dirty="0" err="1"/>
              <a:t>Nitrogen</a:t>
            </a:r>
            <a:r>
              <a:rPr lang="nl-NL" sz="1400" dirty="0"/>
              <a:t> ratio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nl-NL" sz="1400" dirty="0"/>
              <a:t>Compost </a:t>
            </a:r>
            <a:r>
              <a:rPr lang="nl-NL" sz="1400" dirty="0" err="1"/>
              <a:t>for</a:t>
            </a:r>
            <a:r>
              <a:rPr lang="nl-NL" sz="1400" dirty="0"/>
              <a:t> Carbon dioxide </a:t>
            </a:r>
            <a:r>
              <a:rPr lang="nl-NL" sz="1400" dirty="0" err="1"/>
              <a:t>fixation</a:t>
            </a:r>
            <a:r>
              <a:rPr lang="nl-NL" sz="1400" dirty="0"/>
              <a:t>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nl-NL" sz="1400" dirty="0"/>
              <a:t>Compost </a:t>
            </a:r>
            <a:r>
              <a:rPr lang="nl-NL" sz="1400" dirty="0" err="1"/>
              <a:t>for</a:t>
            </a:r>
            <a:r>
              <a:rPr lang="nl-NL" sz="1400" dirty="0"/>
              <a:t> </a:t>
            </a:r>
            <a:r>
              <a:rPr lang="nl-NL" sz="1400" dirty="0" err="1"/>
              <a:t>increasing</a:t>
            </a:r>
            <a:r>
              <a:rPr lang="nl-NL" sz="1400" dirty="0"/>
              <a:t> </a:t>
            </a:r>
            <a:r>
              <a:rPr lang="nl-NL" sz="1400" dirty="0" err="1"/>
              <a:t>organic</a:t>
            </a:r>
            <a:r>
              <a:rPr lang="nl-NL" sz="1400" dirty="0"/>
              <a:t> matter in </a:t>
            </a:r>
            <a:r>
              <a:rPr lang="nl-NL" sz="1400" dirty="0" err="1"/>
              <a:t>soil</a:t>
            </a:r>
            <a:r>
              <a:rPr lang="nl-NL" sz="1400" dirty="0"/>
              <a:t>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nl-NL" sz="1400" dirty="0"/>
              <a:t>Compost </a:t>
            </a:r>
            <a:r>
              <a:rPr lang="nl-NL" sz="1400" dirty="0" err="1"/>
              <a:t>for</a:t>
            </a:r>
            <a:r>
              <a:rPr lang="nl-NL" sz="1400" dirty="0"/>
              <a:t> </a:t>
            </a:r>
            <a:r>
              <a:rPr lang="nl-NL" sz="1400" dirty="0" err="1"/>
              <a:t>improving</a:t>
            </a:r>
            <a:r>
              <a:rPr lang="nl-NL" sz="1400" dirty="0"/>
              <a:t> water </a:t>
            </a:r>
            <a:r>
              <a:rPr lang="nl-NL" sz="1400" dirty="0" err="1"/>
              <a:t>retention</a:t>
            </a:r>
            <a:r>
              <a:rPr lang="nl-NL" sz="1400" dirty="0"/>
              <a:t> in </a:t>
            </a:r>
            <a:r>
              <a:rPr lang="nl-NL" sz="1400" dirty="0" err="1"/>
              <a:t>soil</a:t>
            </a:r>
            <a:r>
              <a:rPr lang="nl-NL" sz="1400" dirty="0"/>
              <a:t>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nl-NL" sz="1400" dirty="0" err="1"/>
              <a:t>Gaining</a:t>
            </a:r>
            <a:r>
              <a:rPr lang="nl-NL" sz="1400" dirty="0"/>
              <a:t> </a:t>
            </a:r>
            <a:r>
              <a:rPr lang="nl-NL" sz="1400" dirty="0" err="1"/>
              <a:t>experience</a:t>
            </a:r>
            <a:r>
              <a:rPr lang="nl-NL" sz="1400" dirty="0"/>
              <a:t> and </a:t>
            </a:r>
            <a:r>
              <a:rPr lang="nl-NL" sz="1400" dirty="0" err="1"/>
              <a:t>knowledge</a:t>
            </a:r>
            <a:endParaRPr lang="nl-NL" sz="1400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br>
              <a:rPr lang="nl-NL" dirty="0"/>
            </a:b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B286B15-8AF2-B165-2D20-08972D4A3F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DC51B1-D0FA-1E53-725B-476B525BF4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15709"/>
            <a:ext cx="5295900" cy="365125"/>
          </a:xfrm>
          <a:prstGeom prst="rect">
            <a:avLst/>
          </a:prstGeom>
        </p:spPr>
        <p:txBody>
          <a:bodyPr/>
          <a:lstStyle/>
          <a:p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Building biomeiler: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installation</a:t>
            </a:r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 kit,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insulated</a:t>
            </a:r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 pipe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</a:t>
            </a:r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 Iron House (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greenhouse</a:t>
            </a:r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en-NL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F104763-C4E9-7CF5-800D-901512D755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33234" y="1094692"/>
            <a:ext cx="3604010" cy="487748"/>
          </a:xfrm>
        </p:spPr>
        <p:txBody>
          <a:bodyPr/>
          <a:lstStyle/>
          <a:p>
            <a:endParaRPr lang="nl-NL" sz="1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C339CE-9F45-94AB-891B-47DBF81FD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291" y="1530471"/>
            <a:ext cx="429338" cy="446512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631EAE5-9A07-C2D4-586E-01A62E2A957A}"/>
              </a:ext>
            </a:extLst>
          </p:cNvPr>
          <p:cNvSpPr txBox="1">
            <a:spLocks/>
          </p:cNvSpPr>
          <p:nvPr/>
        </p:nvSpPr>
        <p:spPr>
          <a:xfrm>
            <a:off x="915794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      </a:t>
            </a:r>
            <a:r>
              <a:rPr lang="nl-N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www.twickel.nl</a:t>
            </a:r>
            <a:r>
              <a:rPr lang="nl-NL" dirty="0"/>
              <a:t>                     </a:t>
            </a:r>
            <a:fld id="{4D58D2FD-3D65-5E4D-AC50-8AD70E3B9266}" type="slidenum">
              <a:rPr lang="en-NL" smtClean="0"/>
              <a:pPr/>
              <a:t>5</a:t>
            </a:fld>
            <a:endParaRPr lang="en-NL" dirty="0"/>
          </a:p>
        </p:txBody>
      </p:sp>
      <p:pic>
        <p:nvPicPr>
          <p:cNvPr id="21" name="Tijdelijke aanduiding voor afbeelding 20">
            <a:extLst>
              <a:ext uri="{FF2B5EF4-FFF2-40B4-BE49-F238E27FC236}">
                <a16:creationId xmlns:a16="http://schemas.microsoft.com/office/drawing/2014/main" id="{7A446AB1-B80D-2859-BCFB-E1E1C52971C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4529" b="4529"/>
          <a:stretch>
            <a:fillRect/>
          </a:stretch>
        </p:blipFill>
        <p:spPr>
          <a:xfrm>
            <a:off x="0" y="0"/>
            <a:ext cx="5130800" cy="6235700"/>
          </a:xfrm>
        </p:spPr>
      </p:pic>
    </p:spTree>
    <p:extLst>
      <p:ext uri="{BB962C8B-B14F-4D97-AF65-F5344CB8AC3E}">
        <p14:creationId xmlns:p14="http://schemas.microsoft.com/office/powerpoint/2010/main" val="2643024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0F85CF-517E-EBB2-711F-890E2F5F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252" y="681037"/>
            <a:ext cx="3707686" cy="579352"/>
          </a:xfrm>
        </p:spPr>
        <p:txBody>
          <a:bodyPr/>
          <a:lstStyle/>
          <a:p>
            <a:r>
              <a:rPr lang="nl-NL" dirty="0"/>
              <a:t>Biomeiler Kitchen Garden Twickel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5F07601-CBE2-17D6-A9A9-FCAB73B4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629" y="1836237"/>
            <a:ext cx="4131035" cy="4579472"/>
          </a:xfrm>
        </p:spPr>
        <p:txBody>
          <a:bodyPr/>
          <a:lstStyle/>
          <a:p>
            <a:pPr marL="0" indent="0">
              <a:buNone/>
            </a:pPr>
            <a:r>
              <a:rPr lang="nl-NL" sz="1400" b="1" dirty="0"/>
              <a:t>Goal of </a:t>
            </a:r>
            <a:r>
              <a:rPr lang="nl-NL" sz="1400" b="1" dirty="0" err="1"/>
              <a:t>the</a:t>
            </a:r>
            <a:r>
              <a:rPr lang="nl-NL" sz="1400" b="1" dirty="0"/>
              <a:t> Twickel biomeiler:</a:t>
            </a:r>
          </a:p>
          <a:p>
            <a:pPr lvl="0"/>
            <a:r>
              <a:rPr lang="nl-NL" sz="1400" dirty="0" err="1"/>
              <a:t>Gaining</a:t>
            </a:r>
            <a:r>
              <a:rPr lang="nl-NL" sz="1400" dirty="0"/>
              <a:t> </a:t>
            </a:r>
            <a:r>
              <a:rPr lang="nl-NL" sz="1400" dirty="0" err="1"/>
              <a:t>experience</a:t>
            </a:r>
            <a:r>
              <a:rPr lang="nl-NL" sz="1400" dirty="0"/>
              <a:t> in </a:t>
            </a:r>
            <a:r>
              <a:rPr lang="nl-NL" sz="1400" dirty="0" err="1"/>
              <a:t>the</a:t>
            </a:r>
            <a:r>
              <a:rPr lang="nl-NL" sz="1400" dirty="0"/>
              <a:t> </a:t>
            </a:r>
            <a:r>
              <a:rPr lang="nl-NL" sz="1400" dirty="0" err="1"/>
              <a:t>following</a:t>
            </a:r>
            <a:r>
              <a:rPr lang="nl-NL" sz="1400" dirty="0"/>
              <a:t> </a:t>
            </a:r>
            <a:r>
              <a:rPr lang="nl-NL" sz="1400" dirty="0" err="1"/>
              <a:t>areas</a:t>
            </a:r>
            <a:r>
              <a:rPr lang="nl-NL" sz="1400" dirty="0"/>
              <a:t>: </a:t>
            </a:r>
            <a:r>
              <a:rPr lang="nl-NL" sz="1400" dirty="0" err="1"/>
              <a:t>construction</a:t>
            </a:r>
            <a:r>
              <a:rPr lang="nl-NL" sz="1400" dirty="0"/>
              <a:t>, heat </a:t>
            </a:r>
            <a:r>
              <a:rPr lang="nl-NL" sz="1400" dirty="0" err="1"/>
              <a:t>production</a:t>
            </a:r>
            <a:r>
              <a:rPr lang="nl-NL" sz="1400" dirty="0"/>
              <a:t>, compost processing, and break down. </a:t>
            </a:r>
          </a:p>
          <a:p>
            <a:pPr lvl="0"/>
            <a:r>
              <a:rPr lang="nl-NL" sz="1400" dirty="0"/>
              <a:t>Compost </a:t>
            </a:r>
            <a:r>
              <a:rPr lang="nl-NL" sz="1400" dirty="0" err="1"/>
              <a:t>for</a:t>
            </a:r>
            <a:r>
              <a:rPr lang="nl-NL" sz="1400" dirty="0"/>
              <a:t> </a:t>
            </a:r>
            <a:r>
              <a:rPr lang="nl-NL" sz="1400" dirty="0" err="1"/>
              <a:t>the</a:t>
            </a:r>
            <a:r>
              <a:rPr lang="nl-NL" sz="1400" dirty="0"/>
              <a:t> </a:t>
            </a:r>
            <a:r>
              <a:rPr lang="nl-NL" sz="1400" dirty="0" err="1"/>
              <a:t>kitchen</a:t>
            </a:r>
            <a:r>
              <a:rPr lang="nl-NL" sz="1400" dirty="0"/>
              <a:t> garden.</a:t>
            </a:r>
          </a:p>
          <a:p>
            <a:pPr lvl="0">
              <a:spcAft>
                <a:spcPts val="800"/>
              </a:spcAft>
            </a:pPr>
            <a:r>
              <a:rPr lang="nl-NL" sz="1400" dirty="0" err="1"/>
              <a:t>Reducing</a:t>
            </a:r>
            <a:r>
              <a:rPr lang="nl-NL" sz="1400" dirty="0"/>
              <a:t> energy </a:t>
            </a:r>
            <a:r>
              <a:rPr lang="nl-NL" sz="1400" dirty="0" err="1"/>
              <a:t>consumption</a:t>
            </a:r>
            <a:r>
              <a:rPr lang="nl-NL" sz="1400" dirty="0"/>
              <a:t> (gas) at Iron House (</a:t>
            </a:r>
            <a:r>
              <a:rPr lang="nl-NL" sz="1400" dirty="0" err="1"/>
              <a:t>greenhouse</a:t>
            </a:r>
            <a:r>
              <a:rPr lang="nl-NL" sz="1400" dirty="0"/>
              <a:t>).</a:t>
            </a:r>
          </a:p>
          <a:p>
            <a:endParaRPr lang="nl-NL" sz="1400" dirty="0"/>
          </a:p>
          <a:p>
            <a:pPr marL="0" indent="0">
              <a:buNone/>
            </a:pPr>
            <a:r>
              <a:rPr lang="nl-NL" sz="1400" b="1" dirty="0" err="1"/>
              <a:t>Location</a:t>
            </a:r>
            <a:r>
              <a:rPr lang="nl-NL" sz="1400" b="1" dirty="0"/>
              <a:t>:</a:t>
            </a:r>
          </a:p>
          <a:p>
            <a:pPr>
              <a:spcAft>
                <a:spcPts val="800"/>
              </a:spcAft>
            </a:pPr>
            <a:r>
              <a:rPr lang="nl-NL" sz="1400" dirty="0"/>
              <a:t>Kitchen garden at Twickel </a:t>
            </a:r>
            <a:r>
              <a:rPr lang="nl-NL" sz="1400" dirty="0" err="1"/>
              <a:t>near</a:t>
            </a:r>
            <a:r>
              <a:rPr lang="nl-NL" sz="1400" dirty="0"/>
              <a:t> </a:t>
            </a:r>
            <a:r>
              <a:rPr lang="nl-NL" sz="1400" dirty="0" err="1"/>
              <a:t>the</a:t>
            </a:r>
            <a:r>
              <a:rPr lang="nl-NL" sz="1400" dirty="0"/>
              <a:t> Iron House (</a:t>
            </a:r>
            <a:r>
              <a:rPr lang="nl-NL" sz="1400" dirty="0" err="1"/>
              <a:t>greenhouse</a:t>
            </a:r>
            <a:r>
              <a:rPr lang="nl-NL" sz="1400" dirty="0"/>
              <a:t>). </a:t>
            </a:r>
            <a:r>
              <a:rPr lang="nl-NL" sz="1400" dirty="0" err="1"/>
              <a:t>To</a:t>
            </a:r>
            <a:r>
              <a:rPr lang="nl-NL" sz="1400" dirty="0"/>
              <a:t> heat </a:t>
            </a:r>
            <a:r>
              <a:rPr lang="nl-NL" sz="1400" dirty="0" err="1"/>
              <a:t>the</a:t>
            </a:r>
            <a:r>
              <a:rPr lang="nl-NL" sz="1400" dirty="0"/>
              <a:t> Iron House and </a:t>
            </a:r>
            <a:r>
              <a:rPr lang="nl-NL" sz="1400" dirty="0" err="1"/>
              <a:t>use</a:t>
            </a:r>
            <a:r>
              <a:rPr lang="nl-NL" sz="1400" dirty="0"/>
              <a:t> </a:t>
            </a:r>
            <a:r>
              <a:rPr lang="nl-NL" sz="1400" dirty="0" err="1"/>
              <a:t>the</a:t>
            </a:r>
            <a:r>
              <a:rPr lang="nl-NL" sz="1400" dirty="0"/>
              <a:t> compost.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B286B15-8AF2-B165-2D20-08972D4A3F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DC51B1-D0FA-1E53-725B-476B525BF4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15709"/>
            <a:ext cx="6197600" cy="365125"/>
          </a:xfrm>
          <a:prstGeom prst="rect">
            <a:avLst/>
          </a:prstGeom>
        </p:spPr>
        <p:txBody>
          <a:bodyPr/>
          <a:lstStyle/>
          <a:p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Building biomeiler: test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section</a:t>
            </a:r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with</a:t>
            </a:r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straw</a:t>
            </a:r>
            <a:endParaRPr lang="en-NL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F104763-C4E9-7CF5-800D-901512D755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33234" y="1094692"/>
            <a:ext cx="3604010" cy="487748"/>
          </a:xfrm>
        </p:spPr>
        <p:txBody>
          <a:bodyPr/>
          <a:lstStyle/>
          <a:p>
            <a:endParaRPr lang="nl-NL" sz="1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C339CE-9F45-94AB-891B-47DBF81FD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291" y="1530471"/>
            <a:ext cx="429338" cy="446512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631EAE5-9A07-C2D4-586E-01A62E2A957A}"/>
              </a:ext>
            </a:extLst>
          </p:cNvPr>
          <p:cNvSpPr txBox="1">
            <a:spLocks/>
          </p:cNvSpPr>
          <p:nvPr/>
        </p:nvSpPr>
        <p:spPr>
          <a:xfrm>
            <a:off x="915794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      </a:t>
            </a:r>
            <a:r>
              <a:rPr lang="nl-N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www.twickel.nl</a:t>
            </a:r>
            <a:r>
              <a:rPr lang="nl-NL" dirty="0"/>
              <a:t>                     </a:t>
            </a:r>
            <a:fld id="{4D58D2FD-3D65-5E4D-AC50-8AD70E3B9266}" type="slidenum">
              <a:rPr lang="en-NL" smtClean="0"/>
              <a:pPr/>
              <a:t>6</a:t>
            </a:fld>
            <a:endParaRPr lang="en-NL" dirty="0"/>
          </a:p>
        </p:txBody>
      </p:sp>
      <p:pic>
        <p:nvPicPr>
          <p:cNvPr id="21" name="Tijdelijke aanduiding voor afbeelding 20">
            <a:extLst>
              <a:ext uri="{FF2B5EF4-FFF2-40B4-BE49-F238E27FC236}">
                <a16:creationId xmlns:a16="http://schemas.microsoft.com/office/drawing/2014/main" id="{96651957-4381-2514-B9FC-61FC7042705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6450" r="164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5797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0F85CF-517E-EBB2-711F-890E2F5F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252" y="681037"/>
            <a:ext cx="3707686" cy="579352"/>
          </a:xfrm>
        </p:spPr>
        <p:txBody>
          <a:bodyPr/>
          <a:lstStyle/>
          <a:p>
            <a:r>
              <a:rPr lang="nl-NL" dirty="0"/>
              <a:t>Biomeiler Kitchen Garden Twickel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5F07601-CBE2-17D6-A9A9-FCAB73B4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629" y="1836237"/>
            <a:ext cx="4131035" cy="4579472"/>
          </a:xfrm>
        </p:spPr>
        <p:txBody>
          <a:bodyPr/>
          <a:lstStyle/>
          <a:p>
            <a:pPr marL="0" indent="0">
              <a:spcAft>
                <a:spcPts val="800"/>
              </a:spcAft>
              <a:buNone/>
            </a:pPr>
            <a:r>
              <a:rPr lang="nl-NL" sz="1400" b="1" dirty="0"/>
              <a:t>Form and look:</a:t>
            </a:r>
          </a:p>
          <a:p>
            <a:r>
              <a:rPr lang="nl-NL" sz="1400" dirty="0"/>
              <a:t>An </a:t>
            </a:r>
            <a:r>
              <a:rPr lang="nl-NL" sz="1400" dirty="0" err="1"/>
              <a:t>oval</a:t>
            </a:r>
            <a:r>
              <a:rPr lang="nl-NL" sz="1400" dirty="0"/>
              <a:t> </a:t>
            </a:r>
            <a:r>
              <a:rPr lang="nl-NL" sz="1400" dirty="0" err="1"/>
              <a:t>shape</a:t>
            </a:r>
            <a:r>
              <a:rPr lang="nl-NL" sz="1400" dirty="0"/>
              <a:t> was </a:t>
            </a:r>
            <a:r>
              <a:rPr lang="nl-NL" sz="1400" dirty="0" err="1"/>
              <a:t>chosen</a:t>
            </a:r>
            <a:r>
              <a:rPr lang="nl-NL" sz="1400" dirty="0"/>
              <a:t>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maximize</a:t>
            </a:r>
            <a:r>
              <a:rPr lang="nl-NL" sz="1400" dirty="0"/>
              <a:t> </a:t>
            </a:r>
            <a:r>
              <a:rPr lang="nl-NL" sz="1400" dirty="0" err="1"/>
              <a:t>the</a:t>
            </a:r>
            <a:r>
              <a:rPr lang="nl-NL" sz="1400" dirty="0"/>
              <a:t> </a:t>
            </a:r>
            <a:r>
              <a:rPr lang="nl-NL" sz="1400" dirty="0" err="1"/>
              <a:t>surface</a:t>
            </a:r>
            <a:r>
              <a:rPr lang="nl-NL" sz="1400" dirty="0"/>
              <a:t> area </a:t>
            </a:r>
            <a:r>
              <a:rPr lang="nl-NL" sz="1400" dirty="0" err="1"/>
              <a:t>within</a:t>
            </a:r>
            <a:r>
              <a:rPr lang="nl-NL" sz="1400" dirty="0"/>
              <a:t> </a:t>
            </a:r>
            <a:r>
              <a:rPr lang="nl-NL" sz="1400" dirty="0" err="1"/>
              <a:t>the</a:t>
            </a:r>
            <a:r>
              <a:rPr lang="nl-NL" sz="1400" dirty="0"/>
              <a:t> </a:t>
            </a:r>
            <a:r>
              <a:rPr lang="nl-NL" sz="1400" dirty="0" err="1"/>
              <a:t>available</a:t>
            </a:r>
            <a:r>
              <a:rPr lang="nl-NL" sz="1400" dirty="0"/>
              <a:t> </a:t>
            </a:r>
            <a:r>
              <a:rPr lang="nl-NL" sz="1400" dirty="0" err="1"/>
              <a:t>space</a:t>
            </a:r>
            <a:r>
              <a:rPr lang="nl-NL" sz="1400" dirty="0"/>
              <a:t>.</a:t>
            </a:r>
          </a:p>
          <a:p>
            <a:pPr>
              <a:spcAft>
                <a:spcPts val="800"/>
              </a:spcAft>
            </a:pPr>
            <a:r>
              <a:rPr lang="nl-NL" sz="1400" dirty="0"/>
              <a:t>Without plastic. </a:t>
            </a:r>
            <a:r>
              <a:rPr lang="nl-NL" sz="1400" dirty="0" err="1"/>
              <a:t>Aesthetic</a:t>
            </a:r>
            <a:r>
              <a:rPr lang="nl-NL" sz="1400" dirty="0"/>
              <a:t> in a </a:t>
            </a:r>
            <a:r>
              <a:rPr lang="nl-NL" sz="1400" dirty="0" err="1"/>
              <a:t>monumental</a:t>
            </a:r>
            <a:r>
              <a:rPr lang="nl-NL" sz="1400" dirty="0"/>
              <a:t> environment.</a:t>
            </a:r>
          </a:p>
          <a:p>
            <a:endParaRPr lang="nl-NL" sz="1400" dirty="0"/>
          </a:p>
          <a:p>
            <a:pPr marL="0" indent="0">
              <a:buNone/>
            </a:pPr>
            <a:r>
              <a:rPr lang="nl-NL" sz="1400" b="1" dirty="0"/>
              <a:t>Energy:</a:t>
            </a:r>
          </a:p>
          <a:p>
            <a:pPr>
              <a:spcAft>
                <a:spcPts val="800"/>
              </a:spcAft>
            </a:pPr>
            <a:r>
              <a:rPr lang="nl-NL" sz="1400" dirty="0" err="1"/>
              <a:t>Expected</a:t>
            </a:r>
            <a:r>
              <a:rPr lang="nl-NL" sz="1400" dirty="0"/>
              <a:t> output 6 KW </a:t>
            </a:r>
            <a:r>
              <a:rPr lang="nl-NL" sz="1400" dirty="0" err="1"/>
              <a:t>for</a:t>
            </a:r>
            <a:r>
              <a:rPr lang="nl-NL" sz="1400" dirty="0"/>
              <a:t> a volume of 115m3.</a:t>
            </a:r>
          </a:p>
          <a:p>
            <a:pPr marL="0" indent="0">
              <a:buNone/>
            </a:pPr>
            <a:endParaRPr lang="nl-NL" sz="1400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B286B15-8AF2-B165-2D20-08972D4A3F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DC51B1-D0FA-1E53-725B-476B525BF4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15709"/>
            <a:ext cx="6197600" cy="365125"/>
          </a:xfrm>
          <a:prstGeom prst="rect">
            <a:avLst/>
          </a:prstGeom>
        </p:spPr>
        <p:txBody>
          <a:bodyPr/>
          <a:lstStyle/>
          <a:p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Building biomeiler: 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</a:t>
            </a:r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pipes</a:t>
            </a:r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 as heat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exchanger</a:t>
            </a:r>
            <a:endParaRPr lang="en-NL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F104763-C4E9-7CF5-800D-901512D755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33234" y="1094692"/>
            <a:ext cx="3604010" cy="487748"/>
          </a:xfrm>
        </p:spPr>
        <p:txBody>
          <a:bodyPr/>
          <a:lstStyle/>
          <a:p>
            <a:endParaRPr lang="nl-NL" sz="1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C339CE-9F45-94AB-891B-47DBF81FD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291" y="1530471"/>
            <a:ext cx="429338" cy="446512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631EAE5-9A07-C2D4-586E-01A62E2A957A}"/>
              </a:ext>
            </a:extLst>
          </p:cNvPr>
          <p:cNvSpPr txBox="1">
            <a:spLocks/>
          </p:cNvSpPr>
          <p:nvPr/>
        </p:nvSpPr>
        <p:spPr>
          <a:xfrm>
            <a:off x="915794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      </a:t>
            </a:r>
            <a:r>
              <a:rPr lang="nl-N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www.twickel.nl</a:t>
            </a:r>
            <a:r>
              <a:rPr lang="nl-NL" dirty="0"/>
              <a:t>                     </a:t>
            </a:r>
            <a:fld id="{4D58D2FD-3D65-5E4D-AC50-8AD70E3B9266}" type="slidenum">
              <a:rPr lang="en-NL" smtClean="0"/>
              <a:pPr/>
              <a:t>7</a:t>
            </a:fld>
            <a:endParaRPr lang="en-NL" dirty="0"/>
          </a:p>
        </p:txBody>
      </p:sp>
      <p:pic>
        <p:nvPicPr>
          <p:cNvPr id="17" name="Tijdelijke aanduiding voor afbeelding 16">
            <a:extLst>
              <a:ext uri="{FF2B5EF4-FFF2-40B4-BE49-F238E27FC236}">
                <a16:creationId xmlns:a16="http://schemas.microsoft.com/office/drawing/2014/main" id="{741737E1-DBFE-A4FB-2B67-4EF712A3E0C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5244" r="52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5694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0F85CF-517E-EBB2-711F-890E2F5F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252" y="681037"/>
            <a:ext cx="3707686" cy="579352"/>
          </a:xfrm>
        </p:spPr>
        <p:txBody>
          <a:bodyPr/>
          <a:lstStyle/>
          <a:p>
            <a:r>
              <a:rPr lang="nl-NL" dirty="0"/>
              <a:t>Biomeiler Kitchen Garden Twickel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5F07601-CBE2-17D6-A9A9-FCAB73B4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629" y="1836237"/>
            <a:ext cx="4131035" cy="4579472"/>
          </a:xfrm>
        </p:spPr>
        <p:txBody>
          <a:bodyPr/>
          <a:lstStyle/>
          <a:p>
            <a:pPr marL="0" indent="0">
              <a:spcAft>
                <a:spcPts val="800"/>
              </a:spcAft>
              <a:buNone/>
            </a:pPr>
            <a:r>
              <a:rPr lang="nl-NL" sz="1400" b="1" dirty="0" err="1"/>
              <a:t>Used</a:t>
            </a:r>
            <a:r>
              <a:rPr lang="nl-NL" sz="1400" b="1" dirty="0"/>
              <a:t> </a:t>
            </a:r>
            <a:r>
              <a:rPr lang="nl-NL" sz="1400" b="1" dirty="0" err="1"/>
              <a:t>materials</a:t>
            </a:r>
            <a:r>
              <a:rPr lang="nl-NL" sz="1400" b="1" dirty="0"/>
              <a:t>:</a:t>
            </a:r>
          </a:p>
          <a:p>
            <a:pPr lvl="0"/>
            <a:r>
              <a:rPr lang="nl-NL" sz="1400" dirty="0"/>
              <a:t>18 steel </a:t>
            </a:r>
            <a:r>
              <a:rPr lang="nl-NL" sz="1400" dirty="0" err="1"/>
              <a:t>mash</a:t>
            </a:r>
            <a:r>
              <a:rPr lang="nl-NL" sz="1400" dirty="0"/>
              <a:t> panels 15x15cm 5mm</a:t>
            </a:r>
          </a:p>
          <a:p>
            <a:pPr lvl="0"/>
            <a:r>
              <a:rPr lang="nl-NL" sz="1400" dirty="0" err="1"/>
              <a:t>Wooden</a:t>
            </a:r>
            <a:r>
              <a:rPr lang="nl-NL" sz="1400" dirty="0"/>
              <a:t> logs </a:t>
            </a:r>
            <a:r>
              <a:rPr lang="nl-NL" sz="1400" dirty="0" err="1"/>
              <a:t>for</a:t>
            </a:r>
            <a:r>
              <a:rPr lang="nl-NL" sz="1400" dirty="0"/>
              <a:t> easy </a:t>
            </a:r>
            <a:r>
              <a:rPr lang="nl-NL" sz="1400" dirty="0" err="1"/>
              <a:t>unloading</a:t>
            </a:r>
            <a:r>
              <a:rPr lang="nl-NL" sz="1400" dirty="0"/>
              <a:t> of </a:t>
            </a:r>
            <a:r>
              <a:rPr lang="nl-NL" sz="1400" dirty="0" err="1"/>
              <a:t>the</a:t>
            </a:r>
            <a:r>
              <a:rPr lang="nl-NL" sz="1400" dirty="0"/>
              <a:t> biomeiler </a:t>
            </a:r>
            <a:r>
              <a:rPr lang="nl-NL" sz="1400" dirty="0" err="1"/>
              <a:t>with</a:t>
            </a:r>
            <a:r>
              <a:rPr lang="nl-NL" sz="1400" dirty="0"/>
              <a:t> a shovel. </a:t>
            </a:r>
          </a:p>
          <a:p>
            <a:pPr lvl="0"/>
            <a:r>
              <a:rPr lang="nl-NL" sz="1400" dirty="0" err="1"/>
              <a:t>Silage</a:t>
            </a:r>
            <a:r>
              <a:rPr lang="nl-NL" sz="1400" dirty="0"/>
              <a:t> </a:t>
            </a:r>
            <a:r>
              <a:rPr lang="nl-NL" sz="1400" dirty="0" err="1"/>
              <a:t>tarp</a:t>
            </a:r>
            <a:r>
              <a:rPr lang="nl-NL" sz="1400" dirty="0"/>
              <a:t> </a:t>
            </a:r>
            <a:r>
              <a:rPr lang="nl-NL" sz="1400" dirty="0" err="1"/>
              <a:t>for</a:t>
            </a:r>
            <a:r>
              <a:rPr lang="nl-NL" sz="1400" dirty="0"/>
              <a:t> </a:t>
            </a:r>
            <a:r>
              <a:rPr lang="nl-NL" sz="1400" dirty="0" err="1"/>
              <a:t>covering</a:t>
            </a:r>
            <a:r>
              <a:rPr lang="nl-NL" sz="1400" dirty="0"/>
              <a:t> </a:t>
            </a:r>
            <a:r>
              <a:rPr lang="nl-NL" sz="1400" dirty="0" err="1"/>
              <a:t>the</a:t>
            </a:r>
            <a:r>
              <a:rPr lang="nl-NL" sz="1400" dirty="0"/>
              <a:t> heat </a:t>
            </a:r>
            <a:r>
              <a:rPr lang="nl-NL" sz="1400" dirty="0" err="1"/>
              <a:t>exchangers</a:t>
            </a:r>
            <a:endParaRPr lang="nl-NL" sz="1400" dirty="0"/>
          </a:p>
          <a:p>
            <a:pPr lvl="0"/>
            <a:r>
              <a:rPr lang="nl-NL" sz="1400" dirty="0"/>
              <a:t>4 </a:t>
            </a:r>
            <a:r>
              <a:rPr lang="nl-NL" sz="1400" dirty="0" err="1"/>
              <a:t>pe</a:t>
            </a:r>
            <a:r>
              <a:rPr lang="nl-NL" sz="1400" dirty="0"/>
              <a:t> heat </a:t>
            </a:r>
            <a:r>
              <a:rPr lang="nl-NL" sz="1400" dirty="0" err="1"/>
              <a:t>exchangers</a:t>
            </a:r>
            <a:r>
              <a:rPr lang="nl-NL" sz="1400" dirty="0"/>
              <a:t> 100m1 = </a:t>
            </a:r>
            <a:r>
              <a:rPr lang="nl-NL" sz="1400" dirty="0" err="1"/>
              <a:t>total</a:t>
            </a:r>
            <a:r>
              <a:rPr lang="nl-NL" sz="1400" dirty="0"/>
              <a:t> 400 m1</a:t>
            </a:r>
          </a:p>
          <a:p>
            <a:pPr lvl="0"/>
            <a:r>
              <a:rPr lang="nl-NL" sz="1400" dirty="0"/>
              <a:t>Installation kit (pump, </a:t>
            </a:r>
            <a:r>
              <a:rPr lang="nl-NL" sz="1400" dirty="0" err="1"/>
              <a:t>mixing</a:t>
            </a:r>
            <a:r>
              <a:rPr lang="nl-NL" sz="1400" dirty="0"/>
              <a:t> </a:t>
            </a:r>
            <a:r>
              <a:rPr lang="nl-NL" sz="1400" dirty="0" err="1"/>
              <a:t>valve</a:t>
            </a:r>
            <a:r>
              <a:rPr lang="nl-NL" sz="1400" dirty="0"/>
              <a:t>, etc.) at Biomeiler foundation.</a:t>
            </a:r>
          </a:p>
          <a:p>
            <a:r>
              <a:rPr lang="nl-NL" sz="1400" dirty="0" err="1"/>
              <a:t>Filling</a:t>
            </a:r>
            <a:r>
              <a:rPr lang="nl-NL" sz="1400" dirty="0"/>
              <a:t> </a:t>
            </a:r>
            <a:r>
              <a:rPr lang="nl-NL" sz="1400" dirty="0" err="1"/>
              <a:t>material</a:t>
            </a:r>
            <a:r>
              <a:rPr lang="nl-NL" sz="1400" dirty="0"/>
              <a:t>: </a:t>
            </a:r>
            <a:r>
              <a:rPr lang="nl-NL" sz="1400" dirty="0" err="1"/>
              <a:t>only</a:t>
            </a:r>
            <a:r>
              <a:rPr lang="nl-NL" sz="1400" dirty="0"/>
              <a:t> </a:t>
            </a:r>
            <a:r>
              <a:rPr lang="nl-NL" sz="1400" dirty="0" err="1"/>
              <a:t>fresh</a:t>
            </a:r>
            <a:r>
              <a:rPr lang="nl-NL" sz="1400" dirty="0"/>
              <a:t> </a:t>
            </a:r>
            <a:r>
              <a:rPr lang="nl-NL" sz="1400" dirty="0" err="1"/>
              <a:t>poplar</a:t>
            </a:r>
            <a:r>
              <a:rPr lang="nl-NL" sz="1400" dirty="0"/>
              <a:t> </a:t>
            </a:r>
            <a:r>
              <a:rPr lang="nl-NL" sz="1400" dirty="0" err="1"/>
              <a:t>wood</a:t>
            </a:r>
            <a:r>
              <a:rPr lang="nl-NL" sz="1400" dirty="0"/>
              <a:t> chips, 115 m3</a:t>
            </a:r>
          </a:p>
          <a:p>
            <a:pPr>
              <a:spcAft>
                <a:spcPts val="800"/>
              </a:spcAft>
            </a:pPr>
            <a:r>
              <a:rPr lang="nl-NL" sz="1400" dirty="0" err="1"/>
              <a:t>Added</a:t>
            </a:r>
            <a:r>
              <a:rPr lang="nl-NL" sz="1400" dirty="0"/>
              <a:t> water 15m3, more water was </a:t>
            </a:r>
            <a:r>
              <a:rPr lang="nl-NL" sz="1400" dirty="0" err="1"/>
              <a:t>not</a:t>
            </a:r>
            <a:r>
              <a:rPr lang="nl-NL" sz="1400" dirty="0"/>
              <a:t> </a:t>
            </a:r>
            <a:r>
              <a:rPr lang="nl-NL" sz="1400" dirty="0" err="1"/>
              <a:t>absorbed</a:t>
            </a:r>
            <a:r>
              <a:rPr lang="nl-NL" sz="1400" dirty="0"/>
              <a:t>. Water </a:t>
            </a:r>
            <a:r>
              <a:rPr lang="nl-NL" sz="1400" dirty="0" err="1"/>
              <a:t>circulated</a:t>
            </a:r>
            <a:r>
              <a:rPr lang="nl-NL" sz="1400" dirty="0"/>
              <a:t> </a:t>
            </a:r>
            <a:r>
              <a:rPr lang="nl-NL" sz="1400" dirty="0" err="1"/>
              <a:t>through</a:t>
            </a:r>
            <a:r>
              <a:rPr lang="nl-NL" sz="1400" dirty="0"/>
              <a:t> a sprinkler at </a:t>
            </a:r>
            <a:r>
              <a:rPr lang="nl-NL" sz="1400" dirty="0" err="1"/>
              <a:t>the</a:t>
            </a:r>
            <a:r>
              <a:rPr lang="nl-NL" sz="1400" dirty="0"/>
              <a:t> top </a:t>
            </a:r>
            <a:r>
              <a:rPr lang="nl-NL" sz="1400" dirty="0" err="1"/>
              <a:t>for</a:t>
            </a:r>
            <a:r>
              <a:rPr lang="nl-NL" sz="1400" dirty="0"/>
              <a:t> </a:t>
            </a:r>
            <a:r>
              <a:rPr lang="nl-NL" sz="1400" dirty="0" err="1"/>
              <a:t>the</a:t>
            </a:r>
            <a:r>
              <a:rPr lang="nl-NL" sz="1400" dirty="0"/>
              <a:t> first 5 </a:t>
            </a:r>
            <a:r>
              <a:rPr lang="nl-NL" sz="1400" dirty="0" err="1"/>
              <a:t>days</a:t>
            </a:r>
            <a:r>
              <a:rPr lang="nl-NL" sz="1400" dirty="0"/>
              <a:t>.</a:t>
            </a:r>
          </a:p>
          <a:p>
            <a:pPr marL="0" indent="0">
              <a:buNone/>
            </a:pPr>
            <a:endParaRPr lang="nl-NL" sz="1400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B286B15-8AF2-B165-2D20-08972D4A3F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DC51B1-D0FA-1E53-725B-476B525BF4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15709"/>
            <a:ext cx="6197600" cy="365125"/>
          </a:xfrm>
          <a:prstGeom prst="rect">
            <a:avLst/>
          </a:prstGeom>
        </p:spPr>
        <p:txBody>
          <a:bodyPr/>
          <a:lstStyle/>
          <a:p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Building biomeiler: 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one</a:t>
            </a:r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 heat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exchanger</a:t>
            </a:r>
            <a:endParaRPr lang="en-NL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F104763-C4E9-7CF5-800D-901512D755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33234" y="1094692"/>
            <a:ext cx="3604010" cy="487748"/>
          </a:xfrm>
        </p:spPr>
        <p:txBody>
          <a:bodyPr/>
          <a:lstStyle/>
          <a:p>
            <a:endParaRPr lang="nl-NL" sz="1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C339CE-9F45-94AB-891B-47DBF81FD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291" y="1530471"/>
            <a:ext cx="429338" cy="446512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631EAE5-9A07-C2D4-586E-01A62E2A957A}"/>
              </a:ext>
            </a:extLst>
          </p:cNvPr>
          <p:cNvSpPr txBox="1">
            <a:spLocks/>
          </p:cNvSpPr>
          <p:nvPr/>
        </p:nvSpPr>
        <p:spPr>
          <a:xfrm>
            <a:off x="915794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      </a:t>
            </a:r>
            <a:r>
              <a:rPr lang="nl-N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www.twickel.nl</a:t>
            </a:r>
            <a:r>
              <a:rPr lang="nl-NL" dirty="0"/>
              <a:t>                     </a:t>
            </a:r>
            <a:fld id="{4D58D2FD-3D65-5E4D-AC50-8AD70E3B9266}" type="slidenum">
              <a:rPr lang="en-NL" smtClean="0"/>
              <a:pPr/>
              <a:t>8</a:t>
            </a:fld>
            <a:endParaRPr lang="en-NL" dirty="0"/>
          </a:p>
        </p:txBody>
      </p:sp>
      <p:pic>
        <p:nvPicPr>
          <p:cNvPr id="17" name="Tijdelijke aanduiding voor afbeelding 16">
            <a:extLst>
              <a:ext uri="{FF2B5EF4-FFF2-40B4-BE49-F238E27FC236}">
                <a16:creationId xmlns:a16="http://schemas.microsoft.com/office/drawing/2014/main" id="{31D2AD08-8B5E-BC5C-6DF8-EC4706EF3EE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5244" r="52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8705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0F85CF-517E-EBB2-711F-890E2F5F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252" y="681037"/>
            <a:ext cx="3707686" cy="579352"/>
          </a:xfrm>
        </p:spPr>
        <p:txBody>
          <a:bodyPr/>
          <a:lstStyle/>
          <a:p>
            <a:r>
              <a:rPr lang="nl-NL" dirty="0"/>
              <a:t>Biomeiler Kitchen Garden Twickel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5F07601-CBE2-17D6-A9A9-FCAB73B4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629" y="1836237"/>
            <a:ext cx="4234471" cy="4579472"/>
          </a:xfrm>
        </p:spPr>
        <p:txBody>
          <a:bodyPr/>
          <a:lstStyle/>
          <a:p>
            <a:pPr marL="0" indent="0">
              <a:spcAft>
                <a:spcPts val="800"/>
              </a:spcAft>
              <a:buNone/>
            </a:pPr>
            <a:r>
              <a:rPr lang="nl-NL" sz="1400" b="1" dirty="0" err="1"/>
              <a:t>Cost</a:t>
            </a:r>
            <a:r>
              <a:rPr lang="nl-NL" sz="1400" b="1" dirty="0"/>
              <a:t> of biomeiler </a:t>
            </a:r>
            <a:r>
              <a:rPr lang="nl-NL" sz="1400" b="1" dirty="0" err="1"/>
              <a:t>materials</a:t>
            </a:r>
            <a:r>
              <a:rPr lang="nl-NL" sz="1400" b="1" dirty="0"/>
              <a:t> (</a:t>
            </a:r>
            <a:r>
              <a:rPr lang="nl-NL" sz="1400" b="1" dirty="0" err="1"/>
              <a:t>including</a:t>
            </a:r>
            <a:r>
              <a:rPr lang="nl-NL" sz="1400" b="1" dirty="0"/>
              <a:t> VAT)</a:t>
            </a:r>
          </a:p>
          <a:p>
            <a:r>
              <a:rPr lang="nl-NL" sz="1400" dirty="0"/>
              <a:t>€.    690,00  steel </a:t>
            </a:r>
            <a:r>
              <a:rPr lang="nl-NL" sz="1400" dirty="0" err="1"/>
              <a:t>mesh</a:t>
            </a:r>
            <a:r>
              <a:rPr lang="nl-NL" sz="1400" dirty="0"/>
              <a:t> panels </a:t>
            </a:r>
          </a:p>
          <a:p>
            <a:r>
              <a:rPr lang="nl-NL" sz="1400" dirty="0"/>
              <a:t>€. 3.900,00  </a:t>
            </a:r>
            <a:r>
              <a:rPr lang="nl-NL" sz="1400" dirty="0" err="1"/>
              <a:t>poplar</a:t>
            </a:r>
            <a:r>
              <a:rPr lang="nl-NL" sz="1400" dirty="0"/>
              <a:t> chips </a:t>
            </a:r>
            <a:r>
              <a:rPr lang="nl-NL" sz="1400" dirty="0" err="1"/>
              <a:t>unload</a:t>
            </a:r>
            <a:r>
              <a:rPr lang="nl-NL" sz="1400" dirty="0"/>
              <a:t> </a:t>
            </a:r>
            <a:r>
              <a:rPr lang="nl-NL" sz="1400" dirty="0" err="1"/>
              <a:t>crane</a:t>
            </a:r>
            <a:r>
              <a:rPr lang="nl-NL" sz="1400" dirty="0"/>
              <a:t> truck</a:t>
            </a:r>
          </a:p>
          <a:p>
            <a:r>
              <a:rPr lang="nl-NL" sz="1400" dirty="0"/>
              <a:t>€.    250,00  water transport </a:t>
            </a:r>
            <a:r>
              <a:rPr lang="nl-NL" sz="1400" dirty="0" err="1"/>
              <a:t>by</a:t>
            </a:r>
            <a:r>
              <a:rPr lang="nl-NL" sz="1400" dirty="0"/>
              <a:t> truck</a:t>
            </a:r>
          </a:p>
          <a:p>
            <a:r>
              <a:rPr lang="nl-NL" sz="1400" dirty="0"/>
              <a:t>€. 1.200,00  </a:t>
            </a:r>
            <a:r>
              <a:rPr lang="nl-NL" sz="1400" dirty="0" err="1"/>
              <a:t>installation</a:t>
            </a:r>
            <a:r>
              <a:rPr lang="nl-NL" sz="1400" dirty="0"/>
              <a:t> kit Biomeiler foundation</a:t>
            </a:r>
          </a:p>
          <a:p>
            <a:r>
              <a:rPr lang="nl-NL" sz="1400" dirty="0"/>
              <a:t>€.    170,00  </a:t>
            </a:r>
            <a:r>
              <a:rPr lang="nl-NL" sz="1400" dirty="0" err="1"/>
              <a:t>silage</a:t>
            </a:r>
            <a:r>
              <a:rPr lang="nl-NL" sz="1400" dirty="0"/>
              <a:t> </a:t>
            </a:r>
            <a:r>
              <a:rPr lang="nl-NL" sz="1400" dirty="0" err="1"/>
              <a:t>tarp</a:t>
            </a:r>
            <a:r>
              <a:rPr lang="nl-NL" sz="1400" dirty="0"/>
              <a:t> </a:t>
            </a:r>
          </a:p>
          <a:p>
            <a:r>
              <a:rPr lang="nl-NL" sz="1400" dirty="0"/>
              <a:t>€. 1.000,00  500 m1 </a:t>
            </a:r>
            <a:r>
              <a:rPr lang="nl-NL" sz="1400" dirty="0" err="1"/>
              <a:t>pe</a:t>
            </a:r>
            <a:r>
              <a:rPr lang="nl-NL" sz="1400" dirty="0"/>
              <a:t> pipe 25x2.7 (</a:t>
            </a:r>
            <a:r>
              <a:rPr lang="nl-NL" sz="1400" dirty="0" err="1"/>
              <a:t>certified</a:t>
            </a:r>
            <a:r>
              <a:rPr lang="nl-NL" sz="1400" dirty="0"/>
              <a:t>) </a:t>
            </a:r>
            <a:r>
              <a:rPr lang="nl-NL" sz="1400" dirty="0" err="1"/>
              <a:t>uncertified</a:t>
            </a:r>
            <a:r>
              <a:rPr lang="nl-NL" sz="1400" dirty="0"/>
              <a:t> </a:t>
            </a:r>
            <a:r>
              <a:rPr lang="nl-NL" sz="1400" dirty="0" err="1"/>
              <a:t>costs</a:t>
            </a:r>
            <a:r>
              <a:rPr lang="nl-NL" sz="1400" dirty="0"/>
              <a:t> €. 550,00</a:t>
            </a:r>
          </a:p>
          <a:p>
            <a:r>
              <a:rPr lang="nl-NL" sz="1400" dirty="0"/>
              <a:t>€.    200,00  </a:t>
            </a:r>
            <a:r>
              <a:rPr lang="nl-NL" sz="1400" dirty="0" err="1"/>
              <a:t>other</a:t>
            </a:r>
            <a:endParaRPr lang="nl-NL" sz="1400" dirty="0"/>
          </a:p>
          <a:p>
            <a:pPr marL="0" indent="0">
              <a:buNone/>
            </a:pPr>
            <a:endParaRPr lang="nl-NL" sz="1400" dirty="0"/>
          </a:p>
          <a:p>
            <a:pPr marL="0" indent="0">
              <a:spcAft>
                <a:spcPts val="800"/>
              </a:spcAft>
              <a:buNone/>
            </a:pPr>
            <a:r>
              <a:rPr lang="nl-NL" sz="1400" b="1" dirty="0"/>
              <a:t>€.  7.410,00 TOTAL MATERIAL COSTS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B286B15-8AF2-B165-2D20-08972D4A3F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DC51B1-D0FA-1E53-725B-476B525BF4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15709"/>
            <a:ext cx="6197600" cy="365125"/>
          </a:xfrm>
          <a:prstGeom prst="rect">
            <a:avLst/>
          </a:prstGeom>
        </p:spPr>
        <p:txBody>
          <a:bodyPr/>
          <a:lstStyle/>
          <a:p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Building biomeiler: 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adding</a:t>
            </a:r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 water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during</a:t>
            </a:r>
            <a:r>
              <a:rPr lang="nl-NL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nl-NL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construction</a:t>
            </a:r>
            <a:endParaRPr lang="en-NL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F104763-C4E9-7CF5-800D-901512D755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33234" y="1094692"/>
            <a:ext cx="3604010" cy="487748"/>
          </a:xfrm>
        </p:spPr>
        <p:txBody>
          <a:bodyPr/>
          <a:lstStyle/>
          <a:p>
            <a:endParaRPr lang="nl-NL" sz="1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C339CE-9F45-94AB-891B-47DBF81FD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291" y="1530471"/>
            <a:ext cx="429338" cy="446512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631EAE5-9A07-C2D4-586E-01A62E2A957A}"/>
              </a:ext>
            </a:extLst>
          </p:cNvPr>
          <p:cNvSpPr txBox="1">
            <a:spLocks/>
          </p:cNvSpPr>
          <p:nvPr/>
        </p:nvSpPr>
        <p:spPr>
          <a:xfrm>
            <a:off x="915794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      </a:t>
            </a:r>
            <a:r>
              <a:rPr lang="nl-N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www.twickel.nl</a:t>
            </a:r>
            <a:r>
              <a:rPr lang="nl-NL" dirty="0"/>
              <a:t>                     </a:t>
            </a:r>
            <a:fld id="{4D58D2FD-3D65-5E4D-AC50-8AD70E3B9266}" type="slidenum">
              <a:rPr lang="en-NL" smtClean="0"/>
              <a:pPr/>
              <a:t>9</a:t>
            </a:fld>
            <a:endParaRPr lang="en-NL" dirty="0"/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83C5AAB4-3E42-C32F-4029-12C9C4BBE14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5342" r="53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41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Twickel">
      <a:dk1>
        <a:srgbClr val="000000"/>
      </a:dk1>
      <a:lt1>
        <a:srgbClr val="FEFBF2"/>
      </a:lt1>
      <a:dk2>
        <a:srgbClr val="AAA095"/>
      </a:dk2>
      <a:lt2>
        <a:srgbClr val="FBE8C8"/>
      </a:lt2>
      <a:accent1>
        <a:srgbClr val="93A364"/>
      </a:accent1>
      <a:accent2>
        <a:srgbClr val="6692B0"/>
      </a:accent2>
      <a:accent3>
        <a:srgbClr val="D32449"/>
      </a:accent3>
      <a:accent4>
        <a:srgbClr val="DD8630"/>
      </a:accent4>
      <a:accent5>
        <a:srgbClr val="F3C85E"/>
      </a:accent5>
      <a:accent6>
        <a:srgbClr val="AAA095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8C6DAA17-E91D-4A65-9969-9F679F7F93B3}" vid="{2287650C-E3E6-442D-BCF1-03408780947F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6c97ff-7b91-4315-a1a7-5b76ab45a8fb">
      <Terms xmlns="http://schemas.microsoft.com/office/infopath/2007/PartnerControls"/>
    </lcf76f155ced4ddcb4097134ff3c332f>
    <TaxCatchAll xmlns="5769123d-c793-44ce-9f52-b230c1c3ace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412965EBC574D99706F631D84B1C8" ma:contentTypeVersion="18" ma:contentTypeDescription="Een nieuw document maken." ma:contentTypeScope="" ma:versionID="ee061ac700f4fd71a2a6e16dce628a90">
  <xsd:schema xmlns:xsd="http://www.w3.org/2001/XMLSchema" xmlns:xs="http://www.w3.org/2001/XMLSchema" xmlns:p="http://schemas.microsoft.com/office/2006/metadata/properties" xmlns:ns2="f06c97ff-7b91-4315-a1a7-5b76ab45a8fb" xmlns:ns3="5769123d-c793-44ce-9f52-b230c1c3acec" targetNamespace="http://schemas.microsoft.com/office/2006/metadata/properties" ma:root="true" ma:fieldsID="12448d6dfc732b58db493d1f3e5bd65d" ns2:_="" ns3:_="">
    <xsd:import namespace="f06c97ff-7b91-4315-a1a7-5b76ab45a8fb"/>
    <xsd:import namespace="5769123d-c793-44ce-9f52-b230c1c3ac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c97ff-7b91-4315-a1a7-5b76ab45a8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f070a7cc-766a-4975-879b-88be4be47e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69123d-c793-44ce-9f52-b230c1c3ace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48c6d9a-25c0-4fbb-8d4f-dad39d7366fd}" ma:internalName="TaxCatchAll" ma:showField="CatchAllData" ma:web="5769123d-c793-44ce-9f52-b230c1c3ac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1F4302-7732-4BC8-A53B-D623CC1997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FC536C-C4E2-4D7C-8298-213F4A3009BB}">
  <ds:schemaRefs>
    <ds:schemaRef ds:uri="http://www.w3.org/XML/1998/namespace"/>
    <ds:schemaRef ds:uri="76cdf778-adc9-46a1-bf78-1944162d6ee1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2169101-F024-44D2-8AC4-6B9A1552CDB9}"/>
</file>

<file path=docProps/app.xml><?xml version="1.0" encoding="utf-8"?>
<Properties xmlns="http://schemas.openxmlformats.org/officeDocument/2006/extended-properties" xmlns:vt="http://schemas.openxmlformats.org/officeDocument/2006/docPropsVTypes">
  <Template>Twickel presentatie</Template>
  <TotalTime>1795</TotalTime>
  <Words>1367</Words>
  <Application>Microsoft Office PowerPoint</Application>
  <PresentationFormat>Breedbeeld</PresentationFormat>
  <Paragraphs>175</Paragraphs>
  <Slides>21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31" baseType="lpstr">
      <vt:lpstr>Aptos</vt:lpstr>
      <vt:lpstr>Arial</vt:lpstr>
      <vt:lpstr>Calibri</vt:lpstr>
      <vt:lpstr>Century Gothic</vt:lpstr>
      <vt:lpstr>Courier New</vt:lpstr>
      <vt:lpstr>ScalaSansPro</vt:lpstr>
      <vt:lpstr>Segoe UI Emoji</vt:lpstr>
      <vt:lpstr>Times New Roman</vt:lpstr>
      <vt:lpstr>Wingdings</vt:lpstr>
      <vt:lpstr>Office Theme 2013 - 2022</vt:lpstr>
      <vt:lpstr>Biomeiler Twickel Foundation</vt:lpstr>
      <vt:lpstr>Table of Contents</vt:lpstr>
      <vt:lpstr>What is a biomeiler?</vt:lpstr>
      <vt:lpstr>What is a biomeiler?</vt:lpstr>
      <vt:lpstr>What is a biomeiler?</vt:lpstr>
      <vt:lpstr>Biomeiler Kitchen Garden Twickel</vt:lpstr>
      <vt:lpstr>Biomeiler Kitchen Garden Twickel</vt:lpstr>
      <vt:lpstr>Biomeiler Kitchen Garden Twickel</vt:lpstr>
      <vt:lpstr>Biomeiler Kitchen Garden Twickel</vt:lpstr>
      <vt:lpstr>Biomeiler Kitchen Garden Twickel</vt:lpstr>
      <vt:lpstr>Biomeiler Kitchen Garden Twickel</vt:lpstr>
      <vt:lpstr>Results</vt:lpstr>
      <vt:lpstr>Results</vt:lpstr>
      <vt:lpstr>Results</vt:lpstr>
      <vt:lpstr>Recommendations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Afdeling groen</dc:title>
  <dc:creator>Renske Solkesz</dc:creator>
  <cp:lastModifiedBy>Gert-Jan Tijans</cp:lastModifiedBy>
  <cp:revision>40</cp:revision>
  <cp:lastPrinted>2024-08-28T07:59:08Z</cp:lastPrinted>
  <dcterms:created xsi:type="dcterms:W3CDTF">2023-12-04T08:12:49Z</dcterms:created>
  <dcterms:modified xsi:type="dcterms:W3CDTF">2024-08-29T12:02:56Z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SynDocVersionStartDate">
    <vt:lpwstr>
    </vt:lpwstr>
  </property>
  <property fmtid="{D5CDD505-2E9C-101B-9397-08002B2CF9AE}" pid="3" name="eSynDocVersion">
    <vt:lpwstr>
    </vt:lpwstr>
  </property>
  <property fmtid="{D5CDD505-2E9C-101B-9397-08002B2CF9AE}" pid="4" name="eSynDocPublish">
    <vt:lpwstr>0</vt:lpwstr>
  </property>
  <property fmtid="{D5CDD505-2E9C-101B-9397-08002B2CF9AE}" pid="5" name="eSynDocSubCategory">
    <vt:lpwstr>
    </vt:lpwstr>
  </property>
  <property fmtid="{D5CDD505-2E9C-101B-9397-08002B2CF9AE}" pid="6" name="eSynDocCategoryID">
    <vt:lpwstr>
    </vt:lpwstr>
  </property>
  <property fmtid="{D5CDD505-2E9C-101B-9397-08002B2CF9AE}" pid="7" name="eSynDocGroupDesc">
    <vt:lpwstr>Attachments &amp; notes</vt:lpwstr>
  </property>
  <property fmtid="{D5CDD505-2E9C-101B-9397-08002B2CF9AE}" pid="8" name="eSynDocGroupID">
    <vt:lpwstr>0</vt:lpwstr>
  </property>
  <property fmtid="{D5CDD505-2E9C-101B-9397-08002B2CF9AE}" pid="9" name="eSynCleanUp09/14/2023 10:38:56">
    <vt:i4>1</vt:i4>
  </property>
  <property fmtid="{D5CDD505-2E9C-101B-9397-08002B2CF9AE}" pid="10" name="eSynCleanUp5-12-2023 11:09:14">
    <vt:i4>1</vt:i4>
  </property>
  <property fmtid="{D5CDD505-2E9C-101B-9397-08002B2CF9AE}" pid="11" name="eSynCleanUp5-12-2023 14:31:17">
    <vt:i4>1</vt:i4>
  </property>
  <property fmtid="{D5CDD505-2E9C-101B-9397-08002B2CF9AE}" pid="12" name="eSynCleanUp6-12-2023 09:06:17">
    <vt:i4>1</vt:i4>
  </property>
  <property fmtid="{D5CDD505-2E9C-101B-9397-08002B2CF9AE}" pid="13" name="eSynCleanUp12/07/2023 13:39:39">
    <vt:i4>1</vt:i4>
  </property>
  <property fmtid="{D5CDD505-2E9C-101B-9397-08002B2CF9AE}" pid="14" name="eSynDocGuid">
    <vt:lpwstr>f38ec3c2-1368-4b16-ba27-cd3c361d9f9f</vt:lpwstr>
  </property>
  <property fmtid="{D5CDD505-2E9C-101B-9397-08002B2CF9AE}" pid="15" name="eSynDocSubject">
    <vt:lpwstr>sheets t.b.v. nieuwjaarsspeech 2024</vt:lpwstr>
  </property>
  <property fmtid="{D5CDD505-2E9C-101B-9397-08002B2CF9AE}" pid="16" name="eSynDocSummary">
    <vt:lpwstr>
    </vt:lpwstr>
  </property>
  <property fmtid="{D5CDD505-2E9C-101B-9397-08002B2CF9AE}" pid="17" name="eSynDocNewsType">
    <vt:i4>0</vt:i4>
  </property>
  <property fmtid="{D5CDD505-2E9C-101B-9397-08002B2CF9AE}" pid="18" name="eSynDocParentDocument">
    <vt:lpwstr>
    </vt:lpwstr>
  </property>
  <property fmtid="{D5CDD505-2E9C-101B-9397-08002B2CF9AE}" pid="19" name="eSynDocParentDocumentHID">
    <vt:lpwstr>
    </vt:lpwstr>
  </property>
  <property fmtid="{D5CDD505-2E9C-101B-9397-08002B2CF9AE}" pid="20" name="eSynDocParentDocumentSubject">
    <vt:lpwstr>
    </vt:lpwstr>
  </property>
  <property fmtid="{D5CDD505-2E9C-101B-9397-08002B2CF9AE}" pid="21" name="eSynDocAccountID">
    <vt:lpwstr>
    </vt:lpwstr>
  </property>
  <property fmtid="{D5CDD505-2E9C-101B-9397-08002B2CF9AE}" pid="22" name="eSynDocAccount">
    <vt:lpwstr>
    </vt:lpwstr>
  </property>
  <property fmtid="{D5CDD505-2E9C-101B-9397-08002B2CF9AE}" pid="23" name="eSynDocAccountDesc">
    <vt:lpwstr>
    </vt:lpwstr>
  </property>
  <property fmtid="{D5CDD505-2E9C-101B-9397-08002B2CF9AE}" pid="24" name="eSynDocContactID">
    <vt:lpwstr>
    </vt:lpwstr>
  </property>
  <property fmtid="{D5CDD505-2E9C-101B-9397-08002B2CF9AE}" pid="25" name="eSynDocContactDesc">
    <vt:lpwstr>
    </vt:lpwstr>
  </property>
  <property fmtid="{D5CDD505-2E9C-101B-9397-08002B2CF9AE}" pid="26" name="eSynDocAcctContact">
    <vt:lpwstr>
    </vt:lpwstr>
  </property>
  <property fmtid="{D5CDD505-2E9C-101B-9397-08002B2CF9AE}" pid="27" name="eSynDocOpportunityID">
    <vt:lpwstr>
    </vt:lpwstr>
  </property>
  <property fmtid="{D5CDD505-2E9C-101B-9397-08002B2CF9AE}" pid="28" name="eSynDocOpportunityDesc">
    <vt:lpwstr>
    </vt:lpwstr>
  </property>
  <property fmtid="{D5CDD505-2E9C-101B-9397-08002B2CF9AE}" pid="29" name="eSynDocResource">
    <vt:lpwstr>
    </vt:lpwstr>
  </property>
  <property fmtid="{D5CDD505-2E9C-101B-9397-08002B2CF9AE}" pid="30" name="eSynDocResourceDesc">
    <vt:lpwstr>
    </vt:lpwstr>
  </property>
  <property fmtid="{D5CDD505-2E9C-101B-9397-08002B2CF9AE}" pid="31" name="eSynDocProjectNr">
    <vt:lpwstr>CO-HS-PP</vt:lpwstr>
  </property>
  <property fmtid="{D5CDD505-2E9C-101B-9397-08002B2CF9AE}" pid="32" name="eSynDocProjectDesc">
    <vt:lpwstr>PP - Presentaties</vt:lpwstr>
  </property>
  <property fmtid="{D5CDD505-2E9C-101B-9397-08002B2CF9AE}" pid="33" name="eSynDocDivision">
    <vt:lpwstr>
    </vt:lpwstr>
  </property>
  <property fmtid="{D5CDD505-2E9C-101B-9397-08002B2CF9AE}" pid="34" name="eSynDocDivisionDesc">
    <vt:lpwstr>
    </vt:lpwstr>
  </property>
  <property fmtid="{D5CDD505-2E9C-101B-9397-08002B2CF9AE}" pid="35" name="eSynDocAssortment">
    <vt:lpwstr>
    </vt:lpwstr>
  </property>
  <property fmtid="{D5CDD505-2E9C-101B-9397-08002B2CF9AE}" pid="36" name="eSynDocItem">
    <vt:lpwstr>
    </vt:lpwstr>
  </property>
  <property fmtid="{D5CDD505-2E9C-101B-9397-08002B2CF9AE}" pid="37" name="eSynDocItemDesc">
    <vt:lpwstr>
    </vt:lpwstr>
  </property>
  <property fmtid="{D5CDD505-2E9C-101B-9397-08002B2CF9AE}" pid="38" name="eSynDocSerialNumber">
    <vt:lpwstr>
    </vt:lpwstr>
  </property>
  <property fmtid="{D5CDD505-2E9C-101B-9397-08002B2CF9AE}" pid="39" name="eSynDocSerialDesc">
    <vt:lpwstr>
    </vt:lpwstr>
  </property>
  <property fmtid="{D5CDD505-2E9C-101B-9397-08002B2CF9AE}" pid="40" name="eSynTransactionEntryKey">
    <vt:lpwstr>
    </vt:lpwstr>
  </property>
  <property fmtid="{D5CDD505-2E9C-101B-9397-08002B2CF9AE}" pid="41" name="eSynDocTransactionDesc">
    <vt:lpwstr>
    </vt:lpwstr>
  </property>
  <property fmtid="{D5CDD505-2E9C-101B-9397-08002B2CF9AE}" pid="42" name="eSynDocLanguageCode">
    <vt:lpwstr>
    </vt:lpwstr>
  </property>
  <property fmtid="{D5CDD505-2E9C-101B-9397-08002B2CF9AE}" pid="43" name="eSynDocbAttachment">
    <vt:bool>true</vt:bool>
  </property>
  <property fmtid="{D5CDD505-2E9C-101B-9397-08002B2CF9AE}" pid="44" name="eSynDocAttachmentID">
    <vt:lpwstr>{b0f4caca-521f-4583-8da7-a7eb5aad5905}</vt:lpwstr>
  </property>
  <property fmtid="{D5CDD505-2E9C-101B-9397-08002B2CF9AE}" pid="45" name="eSynDocAttachFileName">
    <vt:lpwstr>def afdeling groen nieuwjaarsspeech 2024 met opening.pptx</vt:lpwstr>
  </property>
  <property fmtid="{D5CDD505-2E9C-101B-9397-08002B2CF9AE}" pid="46" name="eSynDocURL">
    <vt:lpwstr>https://synergy.twickel.org/synergy/</vt:lpwstr>
  </property>
  <property fmtid="{D5CDD505-2E9C-101B-9397-08002B2CF9AE}" pid="47" name="eSynDocSavedToSynergy">
    <vt:bool>true</vt:bool>
  </property>
  <property fmtid="{D5CDD505-2E9C-101B-9397-08002B2CF9AE}" pid="48" name="eSynDocIsMailDocument">
    <vt:bool>false</vt:bool>
  </property>
  <property fmtid="{D5CDD505-2E9C-101B-9397-08002B2CF9AE}" pid="49" name="eSynDocTypeID">
    <vt:lpwstr>234</vt:lpwstr>
  </property>
  <property fmtid="{D5CDD505-2E9C-101B-9397-08002B2CF9AE}" pid="50" name="eSynDocSecurity">
    <vt:lpwstr>10</vt:lpwstr>
  </property>
  <property fmtid="{D5CDD505-2E9C-101B-9397-08002B2CF9AE}" pid="51" name="eSynDocHID">
    <vt:lpwstr>559658</vt:lpwstr>
  </property>
  <property fmtid="{D5CDD505-2E9C-101B-9397-08002B2CF9AE}" pid="52" name="eSynCleanUp12/12/2023 15:52:56">
    <vt:i4>1</vt:i4>
  </property>
  <property fmtid="{D5CDD505-2E9C-101B-9397-08002B2CF9AE}" pid="53" name="ContentTypeId">
    <vt:lpwstr>0x01010069F412965EBC574D99706F631D84B1C8</vt:lpwstr>
  </property>
  <property fmtid="{D5CDD505-2E9C-101B-9397-08002B2CF9AE}" pid="54" name="eSynCleanUp14-12-2023 11:21:24">
    <vt:i4>1</vt:i4>
  </property>
  <property fmtid="{D5CDD505-2E9C-101B-9397-08002B2CF9AE}" pid="55" name="eSynCleanUp12/14/2023 16:51:03">
    <vt:i4>1</vt:i4>
  </property>
</Properties>
</file>