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44" r:id="rId2"/>
    <p:sldId id="1993" r:id="rId3"/>
    <p:sldId id="591" r:id="rId4"/>
    <p:sldId id="540" r:id="rId5"/>
    <p:sldId id="284" r:id="rId6"/>
    <p:sldId id="612" r:id="rId7"/>
    <p:sldId id="1944" r:id="rId8"/>
    <p:sldId id="275" r:id="rId9"/>
    <p:sldId id="1990" r:id="rId10"/>
    <p:sldId id="608" r:id="rId11"/>
    <p:sldId id="560" r:id="rId12"/>
    <p:sldId id="615" r:id="rId13"/>
    <p:sldId id="614" r:id="rId14"/>
    <p:sldId id="616" r:id="rId15"/>
    <p:sldId id="1946" r:id="rId16"/>
    <p:sldId id="269" r:id="rId17"/>
    <p:sldId id="341" r:id="rId18"/>
    <p:sldId id="1949" r:id="rId19"/>
    <p:sldId id="1952" r:id="rId20"/>
    <p:sldId id="257" r:id="rId21"/>
    <p:sldId id="2001" r:id="rId22"/>
    <p:sldId id="593" r:id="rId23"/>
    <p:sldId id="2003" r:id="rId24"/>
    <p:sldId id="349" r:id="rId25"/>
    <p:sldId id="555" r:id="rId26"/>
  </p:sldIdLst>
  <p:sldSz cx="9144000" cy="5143500" type="screen16x9"/>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928">
          <p15:clr>
            <a:srgbClr val="A4A3A4"/>
          </p15:clr>
        </p15:guide>
        <p15:guide id="2" orient="horz" pos="106">
          <p15:clr>
            <a:srgbClr val="A4A3A4"/>
          </p15:clr>
        </p15:guide>
        <p15:guide id="3" orient="horz" pos="2811">
          <p15:clr>
            <a:srgbClr val="A4A3A4"/>
          </p15:clr>
        </p15:guide>
        <p15:guide id="4" pos="391">
          <p15:clr>
            <a:srgbClr val="A4A3A4"/>
          </p15:clr>
        </p15:guide>
        <p15:guide id="5" pos="560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AE976F-A692-CD5D-DA0A-273E2A62E19A}" name="Apeldoorn, Dirk van" initials="ADv" userId="S::dirk.vanapeldoorn@wur.nl::3f005df0-edaf-4a54-b3e4-e9c73bc856f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9C35"/>
    <a:srgbClr val="005172"/>
    <a:srgbClr val="FFFFFF"/>
    <a:srgbClr val="34B233"/>
    <a:srgbClr val="000000"/>
    <a:srgbClr val="292929"/>
    <a:srgbClr val="D5D2CA"/>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7FFBD-734B-41D1-915B-406D25CE86DF}" v="33" dt="2024-08-28T10:10:56.973"/>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79094" autoAdjust="0"/>
  </p:normalViewPr>
  <p:slideViewPr>
    <p:cSldViewPr snapToGrid="0">
      <p:cViewPr varScale="1">
        <p:scale>
          <a:sx n="81" d="100"/>
          <a:sy n="81" d="100"/>
        </p:scale>
        <p:origin x="828" y="56"/>
      </p:cViewPr>
      <p:guideLst>
        <p:guide orient="horz" pos="928"/>
        <p:guide orient="horz" pos="106"/>
        <p:guide orient="horz" pos="2811"/>
        <p:guide pos="391"/>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FC83C-B988-4A9E-9713-F559C31F4362}" type="datetimeFigureOut">
              <a:rPr lang="nl-NL" smtClean="0"/>
              <a:t>28-8-2024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45D2F-C69D-4D90-B22B-9B2DC58DBD55}" type="slidenum">
              <a:rPr lang="nl-NL" smtClean="0"/>
              <a:t>‹nr.›</a:t>
            </a:fld>
            <a:endParaRPr lang="nl-NL"/>
          </a:p>
        </p:txBody>
      </p:sp>
    </p:spTree>
    <p:extLst>
      <p:ext uri="{BB962C8B-B14F-4D97-AF65-F5344CB8AC3E}">
        <p14:creationId xmlns:p14="http://schemas.microsoft.com/office/powerpoint/2010/main" val="34541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Senior scientist </a:t>
            </a:r>
            <a:r>
              <a:rPr lang="en-GB" dirty="0" err="1"/>
              <a:t>cropdiversity</a:t>
            </a:r>
            <a:r>
              <a:rPr lang="en-GB" dirty="0"/>
              <a:t>, integrating best of science of the university with the best farmers of Wageningen  Research.</a:t>
            </a:r>
          </a:p>
          <a:p>
            <a:r>
              <a:rPr lang="en-GB" dirty="0"/>
              <a:t>Programme leader on transition Dutch agriculture to ecology based</a:t>
            </a:r>
          </a:p>
        </p:txBody>
      </p:sp>
      <p:sp>
        <p:nvSpPr>
          <p:cNvPr id="4" name="Slide Number Placeholder 3"/>
          <p:cNvSpPr>
            <a:spLocks noGrp="1"/>
          </p:cNvSpPr>
          <p:nvPr>
            <p:ph type="sldNum" sz="quarter" idx="10"/>
          </p:nvPr>
        </p:nvSpPr>
        <p:spPr/>
        <p:txBody>
          <a:bodyPr/>
          <a:lstStyle/>
          <a:p>
            <a:fld id="{55D45D2F-C69D-4D90-B22B-9B2DC58DBD55}" type="slidenum">
              <a:rPr lang="nl-NL" smtClean="0"/>
              <a:t>1</a:t>
            </a:fld>
            <a:endParaRPr lang="nl-NL"/>
          </a:p>
        </p:txBody>
      </p:sp>
    </p:spTree>
    <p:extLst>
      <p:ext uri="{BB962C8B-B14F-4D97-AF65-F5344CB8AC3E}">
        <p14:creationId xmlns:p14="http://schemas.microsoft.com/office/powerpoint/2010/main" val="350191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scales of temporal diversity</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10</a:t>
            </a:fld>
            <a:endParaRPr lang="nl-NL"/>
          </a:p>
        </p:txBody>
      </p:sp>
    </p:spTree>
    <p:extLst>
      <p:ext uri="{BB962C8B-B14F-4D97-AF65-F5344CB8AC3E}">
        <p14:creationId xmlns:p14="http://schemas.microsoft.com/office/powerpoint/2010/main" val="282289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Easiest crop rotation (each year other crop) limited effect, except biodiversity  positive and profitability very negative (average 33% ) loss. Makes sense on the short term, most profit if you could only grow your most profitable crop</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11</a:t>
            </a:fld>
            <a:endParaRPr lang="nl-NL"/>
          </a:p>
        </p:txBody>
      </p:sp>
    </p:spTree>
    <p:extLst>
      <p:ext uri="{BB962C8B-B14F-4D97-AF65-F5344CB8AC3E}">
        <p14:creationId xmlns:p14="http://schemas.microsoft.com/office/powerpoint/2010/main" val="271424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12</a:t>
            </a:fld>
            <a:endParaRPr lang="en-GB"/>
          </a:p>
        </p:txBody>
      </p:sp>
      <p:sp>
        <p:nvSpPr>
          <p:cNvPr id="4099" name="Rectangle 1"/>
          <p:cNvSpPr txBox="1">
            <a:spLocks noGrp="1" noRot="1" noChangeAspect="1" noChangeArrowheads="1" noTextEdit="1"/>
          </p:cNvSpPr>
          <p:nvPr>
            <p:ph type="sldImg"/>
          </p:nvPr>
        </p:nvSpPr>
        <p:spPr>
          <a:xfrm>
            <a:off x="142875" y="777875"/>
            <a:ext cx="6816725" cy="3835400"/>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10109" y="4861252"/>
            <a:ext cx="5683847" cy="4605955"/>
          </a:xfrm>
          <a:noFill/>
          <a:ln/>
        </p:spPr>
        <p:txBody>
          <a:bodyPr tIns="9620"/>
          <a:lstStyle/>
          <a:p>
            <a:pPr algn="just">
              <a:lnSpc>
                <a:spcPct val="93000"/>
              </a:lnSpc>
              <a:spcBef>
                <a:spcPct val="0"/>
              </a:spcBef>
              <a:tabLst>
                <a:tab pos="657934" algn="l"/>
                <a:tab pos="1315869" algn="l"/>
                <a:tab pos="1973803" algn="l"/>
                <a:tab pos="2631739" algn="l"/>
                <a:tab pos="3289673" algn="l"/>
                <a:tab pos="3947607" algn="l"/>
                <a:tab pos="4605542" algn="l"/>
                <a:tab pos="5263476" algn="l"/>
              </a:tabLst>
            </a:pPr>
            <a:r>
              <a:rPr lang="en-GB" dirty="0"/>
              <a:t>keep the soil covered! Huge effect on pest and diseases more than double reduction.  </a:t>
            </a:r>
            <a:r>
              <a:rPr lang="en-GB" dirty="0" err="1"/>
              <a:t>Covercrops</a:t>
            </a:r>
            <a:r>
              <a:rPr lang="en-GB" dirty="0"/>
              <a:t> feeds the soil </a:t>
            </a:r>
            <a:r>
              <a:rPr lang="en-GB" dirty="0" err="1"/>
              <a:t>foodweb</a:t>
            </a:r>
            <a:r>
              <a:rPr lang="en-GB" dirty="0"/>
              <a:t>. Increase of GHG due to rotting plants. </a:t>
            </a:r>
            <a:endParaRPr dirty="0"/>
          </a:p>
        </p:txBody>
      </p:sp>
    </p:spTree>
    <p:extLst>
      <p:ext uri="{BB962C8B-B14F-4D97-AF65-F5344CB8AC3E}">
        <p14:creationId xmlns:p14="http://schemas.microsoft.com/office/powerpoint/2010/main" val="121856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Double use of the season.  Theoretically most productive increase in temperate regions. By starting to grow already one crop while the other one doesn’t need all the light. In the graph at 0.0 if you sow two species at same time yield is 18% higher.  With 50% overlap benefit is ~30%</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13</a:t>
            </a:fld>
            <a:endParaRPr lang="nl-NL"/>
          </a:p>
        </p:txBody>
      </p:sp>
    </p:spTree>
    <p:extLst>
      <p:ext uri="{BB962C8B-B14F-4D97-AF65-F5344CB8AC3E}">
        <p14:creationId xmlns:p14="http://schemas.microsoft.com/office/powerpoint/2010/main" val="419928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 dimension, different scale of spatial diversity</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14</a:t>
            </a:fld>
            <a:endParaRPr lang="nl-NL"/>
          </a:p>
        </p:txBody>
      </p:sp>
    </p:spTree>
    <p:extLst>
      <p:ext uri="{BB962C8B-B14F-4D97-AF65-F5344CB8AC3E}">
        <p14:creationId xmlns:p14="http://schemas.microsoft.com/office/powerpoint/2010/main" val="124813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known use of flower strips attractive but not so effective. Y axis is how different pest control from no strip, control is edge of field without planting. After 20m same effect as edge without flowers.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15</a:t>
            </a:fld>
            <a:endParaRPr lang="nl-NL"/>
          </a:p>
        </p:txBody>
      </p:sp>
    </p:spTree>
    <p:extLst>
      <p:ext uri="{BB962C8B-B14F-4D97-AF65-F5344CB8AC3E}">
        <p14:creationId xmlns:p14="http://schemas.microsoft.com/office/powerpoint/2010/main" val="373892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Strip cropping is social distancing, diseases can not easily spread. Here case of potato late blight. 3m wide strips reaches control limit (20 leaflets) a week later than control. Further increasing distance by including resistant varieties more than 3 weeks. Important! don’t mix varieties the change of breaking resistance is too big! Replace different varieties by different species</a:t>
            </a:r>
            <a:endParaRPr lang="en-US" sz="1200" dirty="0"/>
          </a:p>
        </p:txBody>
      </p:sp>
      <p:sp>
        <p:nvSpPr>
          <p:cNvPr id="4" name="Slide Number Placeholder 3"/>
          <p:cNvSpPr>
            <a:spLocks noGrp="1"/>
          </p:cNvSpPr>
          <p:nvPr>
            <p:ph type="sldNum" sz="quarter" idx="10"/>
          </p:nvPr>
        </p:nvSpPr>
        <p:spPr/>
        <p:txBody>
          <a:bodyPr/>
          <a:lstStyle/>
          <a:p>
            <a:fld id="{2483832C-F961-447E-95B9-C8DAA9E69240}" type="slidenum">
              <a:rPr lang="en-GB" smtClean="0"/>
              <a:t>16</a:t>
            </a:fld>
            <a:endParaRPr lang="en-GB"/>
          </a:p>
        </p:txBody>
      </p:sp>
    </p:spTree>
    <p:extLst>
      <p:ext uri="{BB962C8B-B14F-4D97-AF65-F5344CB8AC3E}">
        <p14:creationId xmlns:p14="http://schemas.microsoft.com/office/powerpoint/2010/main" val="68401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in this graph you see that yield benefits mostly occur in narrow strips. In the picture you see pumpkins left next grass clover and right next to lettuce.</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17</a:t>
            </a:fld>
            <a:endParaRPr lang="nl-NL"/>
          </a:p>
        </p:txBody>
      </p:sp>
    </p:spTree>
    <p:extLst>
      <p:ext uri="{BB962C8B-B14F-4D97-AF65-F5344CB8AC3E}">
        <p14:creationId xmlns:p14="http://schemas.microsoft.com/office/powerpoint/2010/main" val="126885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Summarizing very complex especially since you can combine it. Here with made a 3D cube categorising different practices and how divers different systems are. Now task to find the trade-offs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18</a:t>
            </a:fld>
            <a:endParaRPr lang="nl-NL"/>
          </a:p>
        </p:txBody>
      </p:sp>
    </p:spTree>
    <p:extLst>
      <p:ext uri="{BB962C8B-B14F-4D97-AF65-F5344CB8AC3E}">
        <p14:creationId xmlns:p14="http://schemas.microsoft.com/office/powerpoint/2010/main" val="366207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you can do easily, break up your blocks in smaller beds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19</a:t>
            </a:fld>
            <a:endParaRPr lang="nl-NL"/>
          </a:p>
        </p:txBody>
      </p:sp>
    </p:spTree>
    <p:extLst>
      <p:ext uri="{BB962C8B-B14F-4D97-AF65-F5344CB8AC3E}">
        <p14:creationId xmlns:p14="http://schemas.microsoft.com/office/powerpoint/2010/main" val="142103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cannot continue as we have done in the past just doing things better will not solve this poly crises, we need to things differently</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a:t>
            </a:fld>
            <a:endParaRPr lang="nl-NL"/>
          </a:p>
        </p:txBody>
      </p:sp>
    </p:spTree>
    <p:extLst>
      <p:ext uri="{BB962C8B-B14F-4D97-AF65-F5344CB8AC3E}">
        <p14:creationId xmlns:p14="http://schemas.microsoft.com/office/powerpoint/2010/main" val="285934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Including different species in one bed results in pest control and double yield, planning is a challenge and you can only work per row</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20</a:t>
            </a:fld>
            <a:endParaRPr lang="nl-NL"/>
          </a:p>
        </p:txBody>
      </p:sp>
    </p:spTree>
    <p:extLst>
      <p:ext uri="{BB962C8B-B14F-4D97-AF65-F5344CB8AC3E}">
        <p14:creationId xmlns:p14="http://schemas.microsoft.com/office/powerpoint/2010/main" val="2598702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tried is pixel cropping. Manage each plant individually. Works very well for ecology, agronomy was challenging, technology was a disaster</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21</a:t>
            </a:fld>
            <a:endParaRPr lang="nl-NL"/>
          </a:p>
        </p:txBody>
      </p:sp>
    </p:spTree>
    <p:extLst>
      <p:ext uri="{BB962C8B-B14F-4D97-AF65-F5344CB8AC3E}">
        <p14:creationId xmlns:p14="http://schemas.microsoft.com/office/powerpoint/2010/main" val="3139915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we did in cooperation with </a:t>
            </a:r>
            <a:r>
              <a:rPr lang="en-GB" dirty="0" err="1"/>
              <a:t>Zuylenstein</a:t>
            </a:r>
            <a:r>
              <a:rPr lang="en-GB" dirty="0"/>
              <a:t> to find best neighbours for cabbage. So we could make use of best neighbour . Surprising message no best neighbours. Depending on objective and context different choices can be made. Here again all available scientific knowledge on intercropping cabbage. We find on average a negative effect of intercropping! But in organic systems very positive +50% pest control. And neighbours have different effect a yield reduction but less damage and better sorting</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22</a:t>
            </a:fld>
            <a:endParaRPr lang="nl-NL"/>
          </a:p>
        </p:txBody>
      </p:sp>
    </p:spTree>
    <p:extLst>
      <p:ext uri="{BB962C8B-B14F-4D97-AF65-F5344CB8AC3E}">
        <p14:creationId xmlns:p14="http://schemas.microsoft.com/office/powerpoint/2010/main" val="2538084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Diversity can be an asset by being able to cater to </a:t>
            </a:r>
            <a:r>
              <a:rPr lang="en-GB" dirty="0" err="1"/>
              <a:t>everyones</a:t>
            </a:r>
            <a:r>
              <a:rPr lang="en-GB" dirty="0"/>
              <a:t> need. Here picture of cauliflower between pumpkin, very bad, cauliflower between lettuce and pumpkin better, leek with lettuce best. Results in spread of yield .</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23</a:t>
            </a:fld>
            <a:endParaRPr lang="nl-NL"/>
          </a:p>
        </p:txBody>
      </p:sp>
    </p:spTree>
    <p:extLst>
      <p:ext uri="{BB962C8B-B14F-4D97-AF65-F5344CB8AC3E}">
        <p14:creationId xmlns:p14="http://schemas.microsoft.com/office/powerpoint/2010/main" val="4186978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Circle farming, diversity can </a:t>
            </a:r>
            <a:r>
              <a:rPr lang="en-GB" dirty="0" err="1"/>
              <a:t>openup</a:t>
            </a:r>
            <a:r>
              <a:rPr lang="en-GB" dirty="0"/>
              <a:t> new ways for agriculture beyond delivery of food. Including new people and reconnecting society with food </a:t>
            </a:r>
            <a:r>
              <a:rPr lang="en-GB"/>
              <a:t>and landscape.</a:t>
            </a:r>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24</a:t>
            </a:fld>
            <a:endParaRPr lang="nl-NL"/>
          </a:p>
        </p:txBody>
      </p:sp>
    </p:spTree>
    <p:extLst>
      <p:ext uri="{BB962C8B-B14F-4D97-AF65-F5344CB8AC3E}">
        <p14:creationId xmlns:p14="http://schemas.microsoft.com/office/powerpoint/2010/main" val="33355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Promising avenue is crop diversification, there is overwhelming evidence of the </a:t>
            </a:r>
            <a:r>
              <a:rPr lang="en-GB" dirty="0" err="1"/>
              <a:t>multiplie</a:t>
            </a:r>
            <a:r>
              <a:rPr lang="en-GB" dirty="0"/>
              <a:t> benefits of </a:t>
            </a:r>
            <a:r>
              <a:rPr lang="en-GB" dirty="0" err="1"/>
              <a:t>cropdiversity</a:t>
            </a:r>
            <a:r>
              <a:rPr lang="en-GB" dirty="0"/>
              <a:t>.  In general positive effect but huge variation. Combining all ES is a challenge.</a:t>
            </a:r>
          </a:p>
          <a:p>
            <a:r>
              <a:rPr lang="en-GB" dirty="0"/>
              <a:t>Explanation of graph. X axis is LN(mixture/reference). So LN(1/1)= 0 = no difference with reference.  Doubling of effect LN(2)=.7, 50% better is .4</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a:t>
            </a:fld>
            <a:endParaRPr lang="nl-NL"/>
          </a:p>
        </p:txBody>
      </p:sp>
    </p:spTree>
    <p:extLst>
      <p:ext uri="{BB962C8B-B14F-4D97-AF65-F5344CB8AC3E}">
        <p14:creationId xmlns:p14="http://schemas.microsoft.com/office/powerpoint/2010/main" val="174947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a:t>
            </a:r>
            <a:r>
              <a:rPr lang="en-GB" baseline="0" dirty="0"/>
              <a:t> past agriculture research focussed on removing diversity. Farmers tried to mimic ag. Research stations by  trying to get the same conditions everywhere  by </a:t>
            </a:r>
            <a:r>
              <a:rPr lang="en-GB" baseline="0" dirty="0" err="1"/>
              <a:t>plowing</a:t>
            </a:r>
            <a:r>
              <a:rPr lang="en-GB" baseline="0" dirty="0"/>
              <a:t> fertilizing, breeding etc.  However we are now faced by a need to reduce this external control why becoming more robust. </a:t>
            </a:r>
          </a:p>
          <a:p>
            <a:r>
              <a:rPr lang="en-GB" baseline="0" dirty="0"/>
              <a:t>By making smart us of  Diversity we can make better use of heterogeneous environments. so not trying to reduce diversity but to enhance it.</a:t>
            </a:r>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4</a:t>
            </a:fld>
            <a:endParaRPr lang="nl-NL"/>
          </a:p>
        </p:txBody>
      </p:sp>
    </p:spTree>
    <p:extLst>
      <p:ext uri="{BB962C8B-B14F-4D97-AF65-F5344CB8AC3E}">
        <p14:creationId xmlns:p14="http://schemas.microsoft.com/office/powerpoint/2010/main" val="128932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diversity, we often think of just many species but figure shows same diversity but in different dimensions but logically each has different effects.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5</a:t>
            </a:fld>
            <a:endParaRPr lang="nl-NL"/>
          </a:p>
        </p:txBody>
      </p:sp>
    </p:spTree>
    <p:extLst>
      <p:ext uri="{BB962C8B-B14F-4D97-AF65-F5344CB8AC3E}">
        <p14:creationId xmlns:p14="http://schemas.microsoft.com/office/powerpoint/2010/main" val="182806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dimension of genetic diversity show effects of different scales of genetic diversity</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6</a:t>
            </a:fld>
            <a:endParaRPr lang="nl-NL"/>
          </a:p>
        </p:txBody>
      </p:sp>
    </p:spTree>
    <p:extLst>
      <p:ext uri="{BB962C8B-B14F-4D97-AF65-F5344CB8AC3E}">
        <p14:creationId xmlns:p14="http://schemas.microsoft.com/office/powerpoint/2010/main" val="415472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Easiest, change nothing only number of cultivars. You might have experience with heirloom varieties that are less predictable. Difficult to make decisions limited gains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7</a:t>
            </a:fld>
            <a:endParaRPr lang="nl-NL"/>
          </a:p>
        </p:txBody>
      </p:sp>
    </p:spTree>
    <p:extLst>
      <p:ext uri="{BB962C8B-B14F-4D97-AF65-F5344CB8AC3E}">
        <p14:creationId xmlns:p14="http://schemas.microsoft.com/office/powerpoint/2010/main" val="56983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Mixing species, more effective large effect on disease control.  Again explain graph. Open circle is estimate of the mean. Thick bar (95 CI of mean) thin bar is 95 % distribution of complete population. So if you would start mixing species there is a 95% change that your system would fall within this range.</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8</a:t>
            </a:fld>
            <a:endParaRPr lang="nl-NL"/>
          </a:p>
        </p:txBody>
      </p:sp>
    </p:spTree>
    <p:extLst>
      <p:ext uri="{BB962C8B-B14F-4D97-AF65-F5344CB8AC3E}">
        <p14:creationId xmlns:p14="http://schemas.microsoft.com/office/powerpoint/2010/main" val="315724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Adding components largest effects of diversity, biggest challenge is to find market of all components</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9</a:t>
            </a:fld>
            <a:endParaRPr lang="nl-NL"/>
          </a:p>
        </p:txBody>
      </p:sp>
    </p:spTree>
    <p:extLst>
      <p:ext uri="{BB962C8B-B14F-4D97-AF65-F5344CB8AC3E}">
        <p14:creationId xmlns:p14="http://schemas.microsoft.com/office/powerpoint/2010/main" val="42893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de stijl te bewerken</a:t>
            </a:r>
            <a:endParaRPr lang="en-GB"/>
          </a:p>
        </p:txBody>
      </p:sp>
      <p:sp>
        <p:nvSpPr>
          <p:cNvPr id="14" name="Tijdelijke aanduiding voor afbeelding 24"/>
          <p:cNvSpPr>
            <a:spLocks noGrp="1" noChangeAspect="1"/>
          </p:cNvSpPr>
          <p:nvPr>
            <p:ph type="pic" sz="quarter" idx="13"/>
          </p:nvPr>
        </p:nvSpPr>
        <p:spPr bwMode="auto">
          <a:xfrm>
            <a:off x="46756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5"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6" name="Tijdelijke aanduiding voor afbeelding 24"/>
          <p:cNvSpPr>
            <a:spLocks noGrp="1" noChangeAspect="1"/>
          </p:cNvSpPr>
          <p:nvPr>
            <p:ph type="pic" sz="quarter" idx="16"/>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7"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18" name="Tijdelijke aanduiding voor tekst 21"/>
          <p:cNvSpPr>
            <a:spLocks noGrp="1"/>
          </p:cNvSpPr>
          <p:nvPr>
            <p:ph type="body" sz="quarter" idx="20"/>
          </p:nvPr>
        </p:nvSpPr>
        <p:spPr>
          <a:xfrm>
            <a:off x="505856" y="1234871"/>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
        <p:nvSpPr>
          <p:cNvPr id="19" name="Tijdelijke aanduiding voor tekst 21"/>
          <p:cNvSpPr>
            <a:spLocks noGrp="1"/>
          </p:cNvSpPr>
          <p:nvPr>
            <p:ph type="body" sz="quarter" idx="21"/>
          </p:nvPr>
        </p:nvSpPr>
        <p:spPr>
          <a:xfrm>
            <a:off x="505856" y="1648186"/>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4"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GB"/>
              <a:t>Klik om de modelstijlen te bewerken</a:t>
            </a:r>
          </a:p>
        </p:txBody>
      </p:sp>
      <p:sp>
        <p:nvSpPr>
          <p:cNvPr id="6" name="Titel 5"/>
          <p:cNvSpPr>
            <a:spLocks noGrp="1"/>
          </p:cNvSpPr>
          <p:nvPr>
            <p:ph type="title"/>
          </p:nvPr>
        </p:nvSpPr>
        <p:spPr>
          <a:xfrm>
            <a:off x="561600" y="169210"/>
            <a:ext cx="3816000" cy="972000"/>
          </a:xfrm>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8" name="Tijdelijke aanduiding voor afbeelding 24"/>
          <p:cNvSpPr>
            <a:spLocks noGrp="1" noChangeAspect="1"/>
          </p:cNvSpPr>
          <p:nvPr>
            <p:ph type="pic" sz="quarter" idx="16"/>
          </p:nvPr>
        </p:nvSpPr>
        <p:spPr>
          <a:xfrm>
            <a:off x="4607588" y="170100"/>
            <a:ext cx="4284000" cy="4284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620713" y="1473201"/>
            <a:ext cx="2556000" cy="1980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jdelijke aanduiding voor afbeelding 24"/>
          <p:cNvSpPr>
            <a:spLocks noGrp="1" noChangeAspect="1"/>
          </p:cNvSpPr>
          <p:nvPr>
            <p:ph type="pic" sz="quarter" idx="17"/>
          </p:nvPr>
        </p:nvSpPr>
        <p:spPr>
          <a:xfrm>
            <a:off x="3478944" y="1473201"/>
            <a:ext cx="2556000" cy="1980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8"/>
          </p:nvPr>
        </p:nvSpPr>
        <p:spPr>
          <a:xfrm>
            <a:off x="6337175" y="1473201"/>
            <a:ext cx="2556000" cy="1980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13" name="Tijdelijke aanduiding voor dianummer 12"/>
          <p:cNvSpPr>
            <a:spLocks noGrp="1"/>
          </p:cNvSpPr>
          <p:nvPr>
            <p:ph type="sldNum" sz="quarter" idx="25"/>
          </p:nvPr>
        </p:nvSpPr>
        <p:spPr/>
        <p:txBody>
          <a:bodyPr/>
          <a:lstStyle/>
          <a:p>
            <a:pPr algn="r"/>
            <a:fld id="{F25965E0-7062-474C-8671-DB3A3CE669B0}" type="slidenum">
              <a:rPr lang="nl-NL" smtClean="0"/>
              <a:pPr algn="r"/>
              <a:t>‹nr.›</a:t>
            </a:fld>
            <a:endParaRPr lang="nl-NL"/>
          </a:p>
        </p:txBody>
      </p:sp>
      <p:sp>
        <p:nvSpPr>
          <p:cNvPr id="14" name="Titel 13"/>
          <p:cNvSpPr>
            <a:spLocks noGrp="1"/>
          </p:cNvSpPr>
          <p:nvPr>
            <p:ph type="title"/>
          </p:nvPr>
        </p:nvSpPr>
        <p:spPr/>
        <p:txBody>
          <a:bodyPr/>
          <a:lstStyle/>
          <a:p>
            <a:r>
              <a:rPr lang="nl-NL"/>
              <a:t>Klik om de stijl te bewerken</a:t>
            </a:r>
            <a:endParaRPr lang="en-GB"/>
          </a:p>
        </p:txBody>
      </p:sp>
      <p:sp>
        <p:nvSpPr>
          <p:cNvPr id="15" name="Tijdelijke aanduiding voor tekst 21"/>
          <p:cNvSpPr>
            <a:spLocks noGrp="1"/>
          </p:cNvSpPr>
          <p:nvPr>
            <p:ph type="body" sz="quarter" idx="20"/>
          </p:nvPr>
        </p:nvSpPr>
        <p:spPr>
          <a:xfrm>
            <a:off x="505856" y="3507017"/>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
        <p:nvSpPr>
          <p:cNvPr id="17" name="Tijdelijke aanduiding voor tekst 21"/>
          <p:cNvSpPr>
            <a:spLocks noGrp="1"/>
          </p:cNvSpPr>
          <p:nvPr>
            <p:ph type="body" sz="quarter" idx="26"/>
          </p:nvPr>
        </p:nvSpPr>
        <p:spPr>
          <a:xfrm>
            <a:off x="6215589"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
        <p:nvSpPr>
          <p:cNvPr id="18" name="Tijdelijke aanduiding voor tekst 21"/>
          <p:cNvSpPr>
            <a:spLocks noGrp="1"/>
          </p:cNvSpPr>
          <p:nvPr>
            <p:ph type="body" sz="quarter" idx="27"/>
          </p:nvPr>
        </p:nvSpPr>
        <p:spPr>
          <a:xfrm>
            <a:off x="3364454"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620713" y="1473201"/>
            <a:ext cx="4059604" cy="2987862"/>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afbeelding 24"/>
          <p:cNvSpPr>
            <a:spLocks noGrp="1" noChangeAspect="1"/>
          </p:cNvSpPr>
          <p:nvPr>
            <p:ph type="pic" sz="quarter" idx="17"/>
          </p:nvPr>
        </p:nvSpPr>
        <p:spPr>
          <a:xfrm>
            <a:off x="4826161" y="1474463"/>
            <a:ext cx="4060800" cy="298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6" name="Titel 5"/>
          <p:cNvSpPr>
            <a:spLocks noGrp="1"/>
          </p:cNvSpPr>
          <p:nvPr>
            <p:ph type="title"/>
          </p:nvPr>
        </p:nvSpPr>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‹nr.›</a:t>
            </a:fld>
            <a:endParaRPr lang="nl-NL"/>
          </a:p>
        </p:txBody>
      </p:sp>
      <p:sp>
        <p:nvSpPr>
          <p:cNvPr id="7" name="Tijdelijke aanduiding voor afbeelding 24"/>
          <p:cNvSpPr>
            <a:spLocks noGrp="1" noChangeAspect="1"/>
          </p:cNvSpPr>
          <p:nvPr>
            <p:ph type="pic" sz="quarter" idx="16"/>
          </p:nvPr>
        </p:nvSpPr>
        <p:spPr>
          <a:xfrm>
            <a:off x="618745" y="1107712"/>
            <a:ext cx="8274430" cy="334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6" name="Tijdelijke aanduiding voor afbeelding 24"/>
          <p:cNvSpPr>
            <a:spLocks noGrp="1" noChangeAspect="1"/>
          </p:cNvSpPr>
          <p:nvPr>
            <p:ph type="pic" sz="quarter" idx="16"/>
          </p:nvPr>
        </p:nvSpPr>
        <p:spPr>
          <a:xfrm>
            <a:off x="615950" y="166688"/>
            <a:ext cx="4032000" cy="42903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7" name="Tijdelijke aanduiding voor afbeelding 24"/>
          <p:cNvSpPr>
            <a:spLocks noGrp="1" noChangeAspect="1"/>
          </p:cNvSpPr>
          <p:nvPr>
            <p:ph type="pic" sz="quarter" idx="17"/>
          </p:nvPr>
        </p:nvSpPr>
        <p:spPr>
          <a:xfrm>
            <a:off x="4859588" y="166688"/>
            <a:ext cx="4032000" cy="428966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9143999" cy="51435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‹nr.›</a:t>
            </a:fld>
            <a:endParaRPr lang="nl-NL"/>
          </a:p>
        </p:txBody>
      </p:sp>
      <p:sp>
        <p:nvSpPr>
          <p:cNvPr id="6" name="Titel 1"/>
          <p:cNvSpPr>
            <a:spLocks noGrp="1"/>
          </p:cNvSpPr>
          <p:nvPr>
            <p:ph type="title"/>
          </p:nvPr>
        </p:nvSpPr>
        <p:spPr bwMode="white">
          <a:xfrm>
            <a:off x="561600" y="172641"/>
            <a:ext cx="8330400" cy="612000"/>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498238" y="1365481"/>
            <a:ext cx="8394937" cy="3092400"/>
          </a:xfrm>
          <a:noFill/>
        </p:spPr>
        <p:txBody>
          <a:bodyPr/>
          <a:lstStyle>
            <a:lvl1pPr>
              <a:defRPr>
                <a:solidFill>
                  <a:schemeClr val="bg2"/>
                </a:solidFill>
              </a:defRPr>
            </a:lvl1pPr>
          </a:lstStyle>
          <a:p>
            <a:endParaRPr lang="nl-NL"/>
          </a:p>
        </p:txBody>
      </p:sp>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620713" y="1473200"/>
            <a:ext cx="8272462" cy="2989264"/>
          </a:xfrm>
        </p:spPr>
        <p:txBody>
          <a:bodyPr/>
          <a:lstStyle>
            <a:lvl1pPr>
              <a:defRPr>
                <a:solidFill>
                  <a:schemeClr val="bg2"/>
                </a:solidFill>
              </a:defRPr>
            </a:lvl1pPr>
          </a:lstStyle>
          <a:p>
            <a:endParaRPr lang="nl-NL"/>
          </a:p>
        </p:txBody>
      </p:sp>
      <p:sp>
        <p:nvSpPr>
          <p:cNvPr id="4" name="Titel 3"/>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4" name="Titel 3"/>
          <p:cNvSpPr>
            <a:spLocks noGrp="1"/>
          </p:cNvSpPr>
          <p:nvPr>
            <p:ph type="title"/>
          </p:nvPr>
        </p:nvSpPr>
        <p:spPr>
          <a:xfrm>
            <a:off x="561600" y="169210"/>
            <a:ext cx="3816000" cy="972000"/>
          </a:xfrm>
        </p:spPr>
        <p:txBody>
          <a:bodyPr/>
          <a:lstStyle/>
          <a:p>
            <a:r>
              <a:rPr lang="nl-NL"/>
              <a:t>Klik om de stijl te bewerken</a:t>
            </a:r>
            <a:endParaRPr lang="en-GB"/>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6" name="Tijdelijke aanduiding voor afbeelding 24"/>
          <p:cNvSpPr>
            <a:spLocks noGrp="1"/>
          </p:cNvSpPr>
          <p:nvPr>
            <p:ph type="pic" sz="quarter" idx="19"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9"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0"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1"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2"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GB"/>
              <a:t>Klik om de modelstijlen te bewerken</a:t>
            </a:r>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493200" y="1368000"/>
            <a:ext cx="83988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p>
        </p:txBody>
      </p:sp>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3" name="Titel 2"/>
          <p:cNvSpPr>
            <a:spLocks noGrp="1"/>
          </p:cNvSpPr>
          <p:nvPr>
            <p:ph type="title"/>
          </p:nvPr>
        </p:nvSpPr>
        <p:spPr>
          <a:xfrm>
            <a:off x="561600" y="169210"/>
            <a:ext cx="3816000" cy="972000"/>
          </a:xfrm>
        </p:spPr>
        <p:txBody>
          <a:bodyPr/>
          <a:lstStyle/>
          <a:p>
            <a:r>
              <a:rPr lang="nl-NL"/>
              <a:t>Klik om de stijl te bewerken</a:t>
            </a:r>
            <a:endParaRPr lang="en-GB"/>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‹nr.›</a:t>
            </a:fld>
            <a:endParaRPr lang="nl-NL"/>
          </a:p>
        </p:txBody>
      </p:sp>
      <p:sp>
        <p:nvSpPr>
          <p:cNvPr id="10"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
        <p:nvSpPr>
          <p:cNvPr id="11"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GB"/>
              <a:t>Klik om de modelstijlen te bewerken</a:t>
            </a:r>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B765-6B0E-4A98-9E11-36AE6AA96526}"/>
              </a:ext>
            </a:extLst>
          </p:cNvPr>
          <p:cNvSpPr>
            <a:spLocks noGrp="1"/>
          </p:cNvSpPr>
          <p:nvPr>
            <p:ph type="title"/>
          </p:nvPr>
        </p:nvSpPr>
        <p:spPr>
          <a:xfrm>
            <a:off x="561600" y="169211"/>
            <a:ext cx="8330400" cy="593738"/>
          </a:xfr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1E49EEB-B8F6-4BA7-ABA9-CB82ABE85B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B927A9F-4B1D-4D7B-9CD8-CC417097DFC1}"/>
              </a:ext>
            </a:extLst>
          </p:cNvPr>
          <p:cNvSpPr>
            <a:spLocks noGrp="1"/>
          </p:cNvSpPr>
          <p:nvPr>
            <p:ph type="dt" sz="half" idx="10"/>
          </p:nvPr>
        </p:nvSpPr>
        <p:spPr/>
        <p:txBody>
          <a:bodyPr/>
          <a:lstStyle/>
          <a:p>
            <a:fld id="{E0431CC9-192A-4CCD-BA40-00B79771095E}" type="datetimeFigureOut">
              <a:rPr lang="nl-NL" smtClean="0"/>
              <a:t>28-8-2024</a:t>
            </a:fld>
            <a:endParaRPr lang="nl-NL"/>
          </a:p>
        </p:txBody>
      </p:sp>
      <p:sp>
        <p:nvSpPr>
          <p:cNvPr id="5" name="Footer Placeholder 4">
            <a:extLst>
              <a:ext uri="{FF2B5EF4-FFF2-40B4-BE49-F238E27FC236}">
                <a16:creationId xmlns:a16="http://schemas.microsoft.com/office/drawing/2014/main" id="{30D19BE5-FCBC-4085-BA0D-EAB1BC93149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5967277-DF38-4906-B5D6-D148DC469638}"/>
              </a:ext>
            </a:extLst>
          </p:cNvPr>
          <p:cNvSpPr>
            <a:spLocks noGrp="1"/>
          </p:cNvSpPr>
          <p:nvPr>
            <p:ph type="sldNum" sz="quarter" idx="12"/>
          </p:nvPr>
        </p:nvSpPr>
        <p:spPr/>
        <p:txBody>
          <a:bodyPr/>
          <a:lstStyle/>
          <a:p>
            <a:fld id="{985F5FFD-E861-413F-AFFF-A669F6F86376}" type="slidenum">
              <a:rPr lang="nl-NL" smtClean="0"/>
              <a:t>‹nr.›</a:t>
            </a:fld>
            <a:endParaRPr lang="nl-NL"/>
          </a:p>
        </p:txBody>
      </p:sp>
    </p:spTree>
    <p:extLst>
      <p:ext uri="{BB962C8B-B14F-4D97-AF65-F5344CB8AC3E}">
        <p14:creationId xmlns:p14="http://schemas.microsoft.com/office/powerpoint/2010/main" val="113882390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493200" y="1368000"/>
            <a:ext cx="8398800" cy="3092400"/>
          </a:xfrm>
        </p:spPr>
        <p:txBody>
          <a:bodyPr/>
          <a:lstStyle>
            <a:lvl2pPr>
              <a:buClr>
                <a:schemeClr val="bg2"/>
              </a:buClr>
              <a:defRPr/>
            </a:lvl2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4"/>
          <p:cNvSpPr>
            <a:spLocks noGrp="1"/>
          </p:cNvSpPr>
          <p:nvPr>
            <p:ph type="title"/>
          </p:nvPr>
        </p:nvSpPr>
        <p:spPr/>
        <p:txBody>
          <a:bodyPr/>
          <a:lstStyle/>
          <a:p>
            <a:r>
              <a:rPr lang="nl-NL"/>
              <a:t>Klik om de stijl te bewerken</a:t>
            </a:r>
            <a:endParaRPr lang="en-GB"/>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4237163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A4C58F-99A4-2144-B46B-071E888C2D1C}"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141274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222"/>
            <a:ext cx="8226720" cy="630094"/>
          </a:xfrm>
        </p:spPr>
        <p:txBody>
          <a:bodyPr/>
          <a:lstStyle/>
          <a:p>
            <a:r>
              <a:rPr lang="en-US"/>
              <a:t>Click to edit Master title style</a:t>
            </a:r>
          </a:p>
        </p:txBody>
      </p:sp>
      <p:sp>
        <p:nvSpPr>
          <p:cNvPr id="3" name="Content Placeholder 2"/>
          <p:cNvSpPr>
            <a:spLocks noGrp="1"/>
          </p:cNvSpPr>
          <p:nvPr>
            <p:ph sz="half" idx="1"/>
          </p:nvPr>
        </p:nvSpPr>
        <p:spPr>
          <a:xfrm>
            <a:off x="456481" y="1203247"/>
            <a:ext cx="8226720" cy="1645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2951950"/>
            <a:ext cx="8226720" cy="1645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6481" y="4685532"/>
            <a:ext cx="2128320" cy="353198"/>
          </a:xfrm>
          <a:prstGeom prst="rect">
            <a:avLst/>
          </a:prstGeom>
          <a:ln/>
        </p:spPr>
        <p:txBody>
          <a:bodyPr lIns="82945" tIns="41473" rIns="82945" bIns="41473"/>
          <a:lstStyle>
            <a:lvl1pPr>
              <a:defRPr/>
            </a:lvl1pPr>
          </a:lstStyle>
          <a:p>
            <a:endParaRPr lang="en-US"/>
          </a:p>
        </p:txBody>
      </p:sp>
      <p:sp>
        <p:nvSpPr>
          <p:cNvPr id="6" name="Rectangle 4"/>
          <p:cNvSpPr>
            <a:spLocks noGrp="1" noChangeArrowheads="1"/>
          </p:cNvSpPr>
          <p:nvPr>
            <p:ph type="ftr" idx="11"/>
          </p:nvPr>
        </p:nvSpPr>
        <p:spPr>
          <a:xfrm>
            <a:off x="3127680" y="4685532"/>
            <a:ext cx="2897280" cy="353198"/>
          </a:xfrm>
          <a:prstGeom prst="rect">
            <a:avLst/>
          </a:prstGeom>
          <a:ln/>
        </p:spPr>
        <p:txBody>
          <a:bodyPr lIns="82945" tIns="41473" rIns="82945" bIns="41473"/>
          <a:lstStyle>
            <a:lvl1pPr>
              <a:defRPr/>
            </a:lvl1pPr>
          </a:lstStyle>
          <a:p>
            <a:endParaRPr lang="en-US"/>
          </a:p>
        </p:txBody>
      </p:sp>
      <p:sp>
        <p:nvSpPr>
          <p:cNvPr id="7" name="Rectangle 5"/>
          <p:cNvSpPr>
            <a:spLocks noGrp="1" noChangeArrowheads="1"/>
          </p:cNvSpPr>
          <p:nvPr>
            <p:ph type="sldNum" idx="12"/>
          </p:nvPr>
        </p:nvSpPr>
        <p:spPr>
          <a:xfrm>
            <a:off x="8519145" y="4806000"/>
            <a:ext cx="468000" cy="123188"/>
          </a:xfrm>
          <a:prstGeom prst="rect">
            <a:avLst/>
          </a:prstGeom>
          <a:ln/>
        </p:spPr>
        <p:txBody>
          <a:bodyPr lIns="82945"/>
          <a:lstStyle>
            <a:lvl1pPr>
              <a:defRPr/>
            </a:lvl1pPr>
          </a:lstStyle>
          <a:p>
            <a:fld id="{D165E9B0-7DA8-466E-963D-86F25D5E43BA}" type="slidenum">
              <a:rPr lang="en-GB"/>
              <a:pPr/>
              <a:t>‹nr.›</a:t>
            </a:fld>
            <a:endParaRPr lang="en-GB"/>
          </a:p>
        </p:txBody>
      </p:sp>
    </p:spTree>
    <p:extLst>
      <p:ext uri="{BB962C8B-B14F-4D97-AF65-F5344CB8AC3E}">
        <p14:creationId xmlns:p14="http://schemas.microsoft.com/office/powerpoint/2010/main" val="1406068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BF2563D-1A90-F74E-871C-CF7822258C68}"/>
              </a:ext>
            </a:extLst>
          </p:cNvPr>
          <p:cNvSpPr>
            <a:spLocks noGrp="1"/>
          </p:cNvSpPr>
          <p:nvPr>
            <p:ph type="subTitle" idx="1" hasCustomPrompt="1"/>
          </p:nvPr>
        </p:nvSpPr>
        <p:spPr>
          <a:xfrm>
            <a:off x="1015341" y="1429597"/>
            <a:ext cx="8353203" cy="3050369"/>
          </a:xfrm>
        </p:spPr>
        <p:txBody>
          <a:bodyPr>
            <a:normAutofit/>
          </a:bodyPr>
          <a:lstStyle>
            <a:lvl1pPr marL="0" indent="0" algn="l">
              <a:buNone/>
              <a:defRPr sz="2100" baseline="0">
                <a:solidFill>
                  <a:schemeClr val="tx1">
                    <a:lumMod val="65000"/>
                    <a:lumOff val="35000"/>
                  </a:schemeClr>
                </a:solidFill>
                <a:latin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stijl te bewerken</a:t>
            </a:r>
          </a:p>
        </p:txBody>
      </p:sp>
    </p:spTree>
    <p:extLst>
      <p:ext uri="{BB962C8B-B14F-4D97-AF65-F5344CB8AC3E}">
        <p14:creationId xmlns:p14="http://schemas.microsoft.com/office/powerpoint/2010/main" val="289062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3"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4" name="Tijdelijke aanduiding voor tekst 6"/>
          <p:cNvSpPr>
            <a:spLocks noGrp="1"/>
          </p:cNvSpPr>
          <p:nvPr>
            <p:ph type="body" sz="quarter" idx="11"/>
          </p:nvPr>
        </p:nvSpPr>
        <p:spPr>
          <a:xfrm>
            <a:off x="4785800" y="1368000"/>
            <a:ext cx="41040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
        <p:nvSpPr>
          <p:cNvPr id="8" name="Tijdelijke aanduiding voor afbeelding 24"/>
          <p:cNvSpPr>
            <a:spLocks noGrp="1" noChangeAspect="1"/>
          </p:cNvSpPr>
          <p:nvPr>
            <p:ph type="pic" sz="quarter" idx="17"/>
          </p:nvPr>
        </p:nvSpPr>
        <p:spPr>
          <a:xfrm>
            <a:off x="4828401" y="1474788"/>
            <a:ext cx="4051491" cy="2986087"/>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6" name="Tijdelijke aanduiding voor grafiek 5"/>
          <p:cNvSpPr>
            <a:spLocks noGrp="1"/>
          </p:cNvSpPr>
          <p:nvPr>
            <p:ph type="chart" sz="quarter" idx="17"/>
          </p:nvPr>
        </p:nvSpPr>
        <p:spPr>
          <a:xfrm>
            <a:off x="4791075" y="1364830"/>
            <a:ext cx="4102100" cy="3097633"/>
          </a:xfrm>
          <a:noFill/>
        </p:spPr>
        <p:txBody>
          <a:bodyPr/>
          <a:lstStyle>
            <a:lvl1pPr>
              <a:defRPr>
                <a:solidFill>
                  <a:schemeClr val="bg2"/>
                </a:solidFill>
              </a:defRPr>
            </a:lvl1pPr>
          </a:lstStyle>
          <a:p>
            <a:endParaRPr lang="nl-NL"/>
          </a:p>
        </p:txBody>
      </p:sp>
      <p:sp>
        <p:nvSpPr>
          <p:cNvPr id="5" name="Titel 4"/>
          <p:cNvSpPr>
            <a:spLocks noGrp="1"/>
          </p:cNvSpPr>
          <p:nvPr>
            <p:ph type="title"/>
          </p:nvPr>
        </p:nvSpPr>
        <p:spPr/>
        <p:txBody>
          <a:bodyPr/>
          <a:lstStyle/>
          <a:p>
            <a:r>
              <a:rPr lang="nl-NL"/>
              <a:t>Klik om de stijl te bewerken</a:t>
            </a:r>
            <a:endParaRPr lang="en-GB"/>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a:p>
        </p:txBody>
      </p:sp>
      <p:sp>
        <p:nvSpPr>
          <p:cNvPr id="8"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5" name="Tijdelijke aanduiding voor tabel 4"/>
          <p:cNvSpPr>
            <a:spLocks noGrp="1"/>
          </p:cNvSpPr>
          <p:nvPr>
            <p:ph type="tbl" sz="quarter" idx="11"/>
          </p:nvPr>
        </p:nvSpPr>
        <p:spPr>
          <a:xfrm>
            <a:off x="4791075" y="1473200"/>
            <a:ext cx="4102100" cy="2989264"/>
          </a:xfrm>
        </p:spPr>
        <p:txBody>
          <a:bodyPr/>
          <a:lstStyle>
            <a:lvl1pPr>
              <a:defRPr>
                <a:solidFill>
                  <a:schemeClr val="bg2"/>
                </a:solidFill>
              </a:defRPr>
            </a:lvl1pPr>
          </a:lstStyle>
          <a:p>
            <a:endParaRPr lang="nl-NL"/>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‹nr.›</a:t>
            </a:fld>
            <a:endParaRPr lang="nl-NL"/>
          </a:p>
        </p:txBody>
      </p:sp>
      <p:sp>
        <p:nvSpPr>
          <p:cNvPr id="5" name="Tijdelijke aanduiding voor SmartArt 7"/>
          <p:cNvSpPr>
            <a:spLocks noGrp="1"/>
          </p:cNvSpPr>
          <p:nvPr>
            <p:ph type="dgm" sz="quarter" idx="10"/>
          </p:nvPr>
        </p:nvSpPr>
        <p:spPr>
          <a:xfrm>
            <a:off x="493200" y="1368000"/>
            <a:ext cx="8398800" cy="3092400"/>
          </a:xfrm>
        </p:spPr>
        <p:txBody>
          <a:bodyPr/>
          <a:lstStyle/>
          <a:p>
            <a:endParaRPr lang="nl-NL"/>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Klik om de stijl te bewerken</a:t>
            </a:r>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‹nr.›</a:t>
            </a:fld>
            <a:endParaRPr lang="nl-NL"/>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6"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7"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18"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a:t>Klik op het pictogram als u een logo wilt toevoegen</a:t>
            </a:r>
          </a:p>
        </p:txBody>
      </p:sp>
      <p:sp>
        <p:nvSpPr>
          <p:cNvPr id="2" name="Tijdelijke aanduiding voor dianummer 1"/>
          <p:cNvSpPr>
            <a:spLocks noGrp="1"/>
          </p:cNvSpPr>
          <p:nvPr>
            <p:ph type="sldNum" sz="quarter" idx="27"/>
          </p:nvPr>
        </p:nvSpPr>
        <p:spPr/>
        <p:txBody>
          <a:bodyPr/>
          <a:lstStyle/>
          <a:p>
            <a:pPr algn="r"/>
            <a:fld id="{F25965E0-7062-474C-8671-DB3A3CE669B0}" type="slidenum">
              <a:rPr lang="nl-NL" smtClean="0"/>
              <a:pPr algn="r"/>
              <a:t>‹nr.›</a:t>
            </a:fld>
            <a:endParaRPr lang="nl-NL"/>
          </a:p>
        </p:txBody>
      </p:sp>
      <p:sp>
        <p:nvSpPr>
          <p:cNvPr id="4" name="Titel 3"/>
          <p:cNvSpPr>
            <a:spLocks noGrp="1"/>
          </p:cNvSpPr>
          <p:nvPr>
            <p:ph type="title"/>
          </p:nvPr>
        </p:nvSpPr>
        <p:spPr/>
        <p:txBody>
          <a:bodyPr/>
          <a:lstStyle/>
          <a:p>
            <a:r>
              <a:rPr lang="nl-NL"/>
              <a:t>Klik om de stijl te bewerken</a:t>
            </a:r>
            <a:endParaRPr lang="en-GB"/>
          </a:p>
        </p:txBody>
      </p:sp>
      <p:sp>
        <p:nvSpPr>
          <p:cNvPr id="23" name="Tijdelijke aanduiding voor afbeelding 24"/>
          <p:cNvSpPr>
            <a:spLocks noGrp="1" noChangeAspect="1"/>
          </p:cNvSpPr>
          <p:nvPr>
            <p:ph type="pic" sz="quarter" idx="13"/>
          </p:nvPr>
        </p:nvSpPr>
        <p:spPr bwMode="auto">
          <a:xfrm>
            <a:off x="46756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4"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5" name="Tijdelijke aanduiding voor afbeelding 24"/>
          <p:cNvSpPr>
            <a:spLocks noGrp="1" noChangeAspect="1"/>
          </p:cNvSpPr>
          <p:nvPr>
            <p:ph type="pic" sz="quarter" idx="28"/>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6"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p>
        </p:txBody>
      </p:sp>
      <p:sp>
        <p:nvSpPr>
          <p:cNvPr id="27" name="Tijdelijke aanduiding voor tekst 21"/>
          <p:cNvSpPr>
            <a:spLocks noGrp="1"/>
          </p:cNvSpPr>
          <p:nvPr>
            <p:ph type="body" sz="quarter" idx="20"/>
          </p:nvPr>
        </p:nvSpPr>
        <p:spPr>
          <a:xfrm>
            <a:off x="505856" y="1234871"/>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
        <p:nvSpPr>
          <p:cNvPr id="28" name="Tijdelijke aanduiding voor tekst 21"/>
          <p:cNvSpPr>
            <a:spLocks noGrp="1"/>
          </p:cNvSpPr>
          <p:nvPr>
            <p:ph type="body" sz="quarter" idx="21"/>
          </p:nvPr>
        </p:nvSpPr>
        <p:spPr>
          <a:xfrm>
            <a:off x="505856" y="1648186"/>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a:t>Klik om de modelstijlen te bewerken</a:t>
            </a:r>
            <a:endParaRPr lang="en-GB"/>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7"/>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561600" y="169210"/>
            <a:ext cx="8330400" cy="61200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en-GB" err="1"/>
              <a:t>Klik</a:t>
            </a:r>
            <a:r>
              <a:rPr lang="en-GB"/>
              <a:t> om de </a:t>
            </a:r>
            <a:r>
              <a:rPr lang="en-GB" err="1"/>
              <a:t>stijl</a:t>
            </a:r>
            <a:r>
              <a:rPr lang="en-GB"/>
              <a:t> </a:t>
            </a:r>
            <a:r>
              <a:rPr lang="en-GB" err="1"/>
              <a:t>te</a:t>
            </a:r>
            <a:r>
              <a:rPr lang="en-GB"/>
              <a:t> </a:t>
            </a:r>
            <a:r>
              <a:rPr lang="en-GB" err="1"/>
              <a:t>bewerken</a:t>
            </a:r>
            <a:endParaRPr lang="en-GB"/>
          </a:p>
        </p:txBody>
      </p:sp>
      <p:sp>
        <p:nvSpPr>
          <p:cNvPr id="1028" name="Tijdelijke aanduiding voor tekst 23"/>
          <p:cNvSpPr>
            <a:spLocks noGrp="1"/>
          </p:cNvSpPr>
          <p:nvPr>
            <p:ph type="body" idx="1"/>
          </p:nvPr>
        </p:nvSpPr>
        <p:spPr bwMode="auto">
          <a:xfrm>
            <a:off x="501567" y="1368000"/>
            <a:ext cx="8391607" cy="30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a:p>
            <a:pPr lvl="4"/>
            <a:endParaRPr lang="en-GB"/>
          </a:p>
        </p:txBody>
      </p:sp>
      <p:sp>
        <p:nvSpPr>
          <p:cNvPr id="4" name="Tijdelijke aanduiding voor dianummer 1"/>
          <p:cNvSpPr>
            <a:spLocks noGrp="1"/>
          </p:cNvSpPr>
          <p:nvPr>
            <p:ph type="sldNum" sz="quarter" idx="4"/>
          </p:nvPr>
        </p:nvSpPr>
        <p:spPr>
          <a:xfrm>
            <a:off x="8463600" y="4773600"/>
            <a:ext cx="468000" cy="123188"/>
          </a:xfrm>
          <a:prstGeom prst="rect">
            <a:avLst/>
          </a:prstGeom>
          <a:noFill/>
        </p:spPr>
        <p:txBody>
          <a:bodyPr wrap="square" tIns="0" rIns="36000" bIns="0" rtlCol="0">
            <a:noAutofit/>
          </a:bodyPr>
          <a:lstStyle>
            <a:lvl1pPr>
              <a:lnSpc>
                <a:spcPts val="900"/>
              </a:lnSpc>
              <a:defRPr lang="nl-NL" sz="800" smtClean="0">
                <a:latin typeface="Verdana" pitchFamily="34" charset="0"/>
              </a:defRPr>
            </a:lvl1pPr>
          </a:lstStyle>
          <a:p>
            <a:pPr algn="r"/>
            <a:fld id="{F25965E0-7062-474C-8671-DB3A3CE669B0}" type="slidenum">
              <a:rPr lang="nl-NL" smtClean="0"/>
              <a:pPr algn="r"/>
              <a:t>‹nr.›</a:t>
            </a:fld>
            <a:endParaRPr lang="nl-NL"/>
          </a:p>
        </p:txBody>
      </p:sp>
      <p:pic>
        <p:nvPicPr>
          <p:cNvPr id="3" name="Picture 2">
            <a:extLst>
              <a:ext uri="{FF2B5EF4-FFF2-40B4-BE49-F238E27FC236}">
                <a16:creationId xmlns:a16="http://schemas.microsoft.com/office/drawing/2014/main" id="{AE50DE0C-FBAD-4F9A-9AE5-42D96232314B}"/>
              </a:ext>
            </a:extLst>
          </p:cNvPr>
          <p:cNvPicPr>
            <a:picLocks/>
          </p:cNvPicPr>
          <p:nvPr userDrawn="1"/>
        </p:nvPicPr>
        <p:blipFill>
          <a:blip r:embed="rId28"/>
          <a:stretch>
            <a:fillRect/>
          </a:stretch>
        </p:blipFill>
        <p:spPr bwMode="hidden">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4" r:id="rId21"/>
    <p:sldLayoutId id="2147483703" r:id="rId22"/>
    <p:sldLayoutId id="2147483706" r:id="rId23"/>
    <p:sldLayoutId id="2147483707" r:id="rId24"/>
    <p:sldLayoutId id="2147483708" r:id="rId25"/>
  </p:sldLayoutIdLst>
  <p:hf hdr="0" ftr="0" dt="0"/>
  <p:txStyles>
    <p:titleStyle>
      <a:lvl1pPr algn="l" rtl="0" fontAlgn="base">
        <a:lnSpc>
          <a:spcPts val="3200"/>
        </a:lnSpc>
        <a:spcBef>
          <a:spcPct val="0"/>
        </a:spcBef>
        <a:spcAft>
          <a:spcPct val="0"/>
        </a:spcAft>
        <a:defRPr sz="26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fontAlgn="base">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fontAlgn="base">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fontAlgn="base">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fontAlgn="base">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hyperlink" Target="https://doi.org/10.1016/j.eja.2020.12619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s://doi.org/10.3389/fsufs.2021.56490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50.png"/><Relationship Id="rId11" Type="http://schemas.microsoft.com/office/2007/relationships/hdphoto" Target="../media/hdphoto7.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mailto:Dirk.vanapeldoorn@wur.nl" TargetMode="External"/><Relationship Id="rId2" Type="http://schemas.openxmlformats.org/officeDocument/2006/relationships/image" Target="../media/image57.png"/><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hyperlink" Target="http://www.wur.nl/strokenteel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hyperlink" Target="https://doi.org/10.1016/j.eja.2020.12619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 descr="signature_4112849853">
            <a:extLst>
              <a:ext uri="{FF2B5EF4-FFF2-40B4-BE49-F238E27FC236}">
                <a16:creationId xmlns:a16="http://schemas.microsoft.com/office/drawing/2014/main" id="{5099A3C8-9163-6FBE-18D0-5645E7AE05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2699" y="4361381"/>
            <a:ext cx="749247" cy="749247"/>
          </a:xfrm>
          <a:prstGeom prst="rect">
            <a:avLst/>
          </a:prstGeom>
          <a:noFill/>
          <a:ln>
            <a:noFill/>
          </a:ln>
        </p:spPr>
      </p:pic>
      <p:sp>
        <p:nvSpPr>
          <p:cNvPr id="2" name="Title 1"/>
          <p:cNvSpPr>
            <a:spLocks noGrp="1"/>
          </p:cNvSpPr>
          <p:nvPr>
            <p:ph type="title"/>
          </p:nvPr>
        </p:nvSpPr>
        <p:spPr>
          <a:xfrm>
            <a:off x="561600" y="169210"/>
            <a:ext cx="8330400" cy="566188"/>
          </a:xfrm>
        </p:spPr>
        <p:txBody>
          <a:bodyPr/>
          <a:lstStyle/>
          <a:p>
            <a:pPr algn="ctr"/>
            <a:r>
              <a:rPr lang="en-GB" sz="2200" dirty="0"/>
              <a:t>Making smart use of diversity</a:t>
            </a:r>
          </a:p>
        </p:txBody>
      </p:sp>
      <p:pic>
        <p:nvPicPr>
          <p:cNvPr id="4" name="Picture Placeholder 3"/>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12500" b="12500"/>
          <a:stretch>
            <a:fillRect/>
          </a:stretch>
        </p:blipFill>
        <p:spPr/>
      </p:pic>
      <p:pic>
        <p:nvPicPr>
          <p:cNvPr id="23" name="Picture Placeholder 22"/>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4078" r="14078"/>
          <a:stretch>
            <a:fillRect/>
          </a:stretch>
        </p:blipFill>
        <p:spPr/>
      </p:pic>
      <p:pic>
        <p:nvPicPr>
          <p:cNvPr id="7" name="Picture Placeholder 6"/>
          <p:cNvPicPr>
            <a:picLocks noGrp="1"/>
          </p:cNvPicPr>
          <p:nvPr>
            <p:ph type="pic" sz="quarter" idx="15"/>
          </p:nvPr>
        </p:nvPicPr>
        <p:blipFill rotWithShape="1">
          <a:blip r:embed="rId6">
            <a:extLst>
              <a:ext uri="{28A0092B-C50C-407E-A947-70E740481C1C}">
                <a14:useLocalDpi xmlns:a14="http://schemas.microsoft.com/office/drawing/2010/main" val="0"/>
              </a:ext>
            </a:extLst>
          </a:blip>
          <a:srcRect l="13860" t="-160" r="29538" b="160"/>
          <a:stretch/>
        </p:blipFill>
        <p:spPr>
          <a:xfrm rot="5400000">
            <a:off x="3592145" y="2197787"/>
            <a:ext cx="2340000" cy="2340000"/>
          </a:xfrm>
          <a:prstGeom prst="flowChartConnector">
            <a:avLst/>
          </a:prstGeom>
        </p:spPr>
      </p:pic>
      <p:sp>
        <p:nvSpPr>
          <p:cNvPr id="8" name="Text Placeholder 7"/>
          <p:cNvSpPr>
            <a:spLocks noGrp="1"/>
          </p:cNvSpPr>
          <p:nvPr>
            <p:ph type="body" sz="quarter" idx="21"/>
          </p:nvPr>
        </p:nvSpPr>
        <p:spPr>
          <a:xfrm>
            <a:off x="401170" y="1266365"/>
            <a:ext cx="8385731" cy="508647"/>
          </a:xfrm>
        </p:spPr>
        <p:txBody>
          <a:bodyPr/>
          <a:lstStyle/>
          <a:p>
            <a:r>
              <a:rPr lang="en-GB" dirty="0">
                <a:latin typeface="Verdana"/>
                <a:ea typeface="Verdana"/>
              </a:rPr>
              <a:t>Dirk van Apeldoorn</a:t>
            </a:r>
          </a:p>
          <a:p>
            <a:r>
              <a:rPr lang="en-GB" dirty="0">
                <a:latin typeface="Verdana"/>
                <a:ea typeface="Verdana"/>
              </a:rPr>
              <a:t>Crop Systems Analysis and Farming Systems Research                      5-9-2024</a:t>
            </a:r>
            <a:endParaRPr lang="en-US" dirty="0">
              <a:latin typeface="Verdana"/>
              <a:ea typeface="Verdana"/>
            </a:endParaRPr>
          </a:p>
        </p:txBody>
      </p:sp>
      <p:pic>
        <p:nvPicPr>
          <p:cNvPr id="14" name="Picture Placeholder 2"/>
          <p:cNvPicPr>
            <a:picLocks/>
          </p:cNvPicPr>
          <p:nvPr/>
        </p:nvPicPr>
        <p:blipFill rotWithShape="1">
          <a:blip r:embed="rId7">
            <a:extLst>
              <a:ext uri="{BEBA8EAE-BF5A-486C-A8C5-ECC9F3942E4B}">
                <a14:imgProps xmlns:a14="http://schemas.microsoft.com/office/drawing/2010/main">
                  <a14:imgLayer r:embed="rId8">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8119" r="21155"/>
          <a:stretch/>
        </p:blipFill>
        <p:spPr bwMode="auto">
          <a:xfrm>
            <a:off x="401170" y="2197787"/>
            <a:ext cx="2340000" cy="2340000"/>
          </a:xfrm>
          <a:prstGeom prst="ellipse">
            <a:avLst/>
          </a:prstGeom>
          <a:solidFill>
            <a:schemeClr val="accent3"/>
          </a:solidFill>
          <a:ln>
            <a:noFill/>
          </a:ln>
          <a:effectLst>
            <a:outerShdw blurRad="50800" dist="50800" dir="5400000"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4" descr="Shape, arrow&#10;&#10;Description automatically generated">
            <a:extLst>
              <a:ext uri="{FF2B5EF4-FFF2-40B4-BE49-F238E27FC236}">
                <a16:creationId xmlns:a16="http://schemas.microsoft.com/office/drawing/2014/main" id="{093D4DB7-ECEB-4002-95C9-CA60D43C7C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8669" y="4460875"/>
            <a:ext cx="1235128" cy="640946"/>
          </a:xfrm>
          <a:prstGeom prst="rect">
            <a:avLst/>
          </a:prstGeom>
        </p:spPr>
      </p:pic>
    </p:spTree>
    <p:extLst>
      <p:ext uri="{BB962C8B-B14F-4D97-AF65-F5344CB8AC3E}">
        <p14:creationId xmlns:p14="http://schemas.microsoft.com/office/powerpoint/2010/main" val="38280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uksouth1-mediap.svc.ms/transform/thumbnail?provider=spo&amp;inputFormat=jpg&amp;cs=fFNQTw&amp;docid=https%3A%2F%2Fwageningenur4-my.sharepoint.com%3A443%2F_api%2Fv2.0%2Fdrives%2Fb!xJn1h9DcvEWbVC94h5KfvDvGHoDYAxJNg11DTsGbv3iz3bTHeDxjR6hnbpGXtfaA%2Fitems%2F01NGD7DOP7PQZW54JBAZCYJLVTKIXGKRYX%3Fversion%3DPublished&amp;access_token=eyJ0eXAiOiJKV1QiLCJhbGciOiJub25lIn0.eyJhdWQiOiIwMDAwMDAwMy0wMDAwLTBmZjEtY2UwMC0wMDAwMDAwMDAwMDAvd2FnZW5pbmdlbnVyNC1teS5zaGFyZXBvaW50LmNvbUAyN2QxMzdlNS03NjFmLTRkYzEtYWY4OC1kMjY0MzBhYmIxOGYiLCJpc3MiOiIwMDAwMDAwMy0wMDAwLTBmZjEtY2UwMC0wMDAwMDAwMDAwMDAiLCJuYmYiOiIxNTg5NDM5NzM4IiwiZXhwIjoiMTU4OTQ2MTMzOCIsImVuZHBvaW50dXJsIjoiSkdGUFFqM0tqK3FHRHJvVDdWOWRJRXd1dE9TYlR6eEhoTk5qMk5lUTNPbz0iLCJlbmRwb2ludHVybExlbmd0aCI6IjEyMyIsImlzbG9vcGJhY2siOiJUcnVlIiwiY2lkIjoiWVRnME1qVXlPV1l0WVRCaVpDMHlNREF3TFRVM1ptWXRNR1kzWkRZek0yWTFOREU0IiwidmVyIjoiaGFzaGVkcHJvb2Z0b2tlbiIsInNpdGVpZCI6Ik9EZG1OVGs1WXpRdFpHTmtNQzAwTldKakxUbGlOVFF0TW1ZM09EZzNPVEk1Wm1KaiIsInNpZ25pbl9zdGF0ZSI6IltcImttc2lcIl0iLCJuYW1laWQiOiIwIy5mfG1lbWJlcnNoaXB8ZGlyay52YW5hcGVsZG9vcm5Ad3VyLm5sIiwibmlpIjoibWljcm9zb2Z0LnNoYXJlcG9pbnQiLCJpc3VzZXIiOiJ0cnVlIiwiY2FjaGVrZXkiOiIwaC5mfG1lbWJlcnNoaXB8MTAwMzdmZmU4YTM5NGNhZEBsaXZlLmNvbSIsInR0IjoiMCIsInVzZVBlcnNpc3RlbnRDb29raWUiOiIzIn0.QVR2b2hiQlBsbnB1bnRoWWZyUllWdGlpVnM1R1cvVXdYZnV0V1hBWk1Ydz0&amp;encodeFailures=1&amp;srcWidth=&amp;srcHeight=&amp;width=1920&amp;height=596&amp;action=Access">
            <a:extLst>
              <a:ext uri="{FF2B5EF4-FFF2-40B4-BE49-F238E27FC236}">
                <a16:creationId xmlns:a16="http://schemas.microsoft.com/office/drawing/2014/main" id="{A45EBB69-E192-4F23-B9E5-5BFCBC7AC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15"/>
          <a:stretch/>
        </p:blipFill>
        <p:spPr bwMode="auto">
          <a:xfrm>
            <a:off x="0" y="749472"/>
            <a:ext cx="9085014" cy="389601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16560" y="172640"/>
            <a:ext cx="7427278" cy="576832"/>
          </a:xfrm>
        </p:spPr>
        <p:txBody>
          <a:bodyPr/>
          <a:lstStyle/>
          <a:p>
            <a:r>
              <a:rPr lang="en-GB"/>
              <a:t>Time: asynchrony </a:t>
            </a:r>
          </a:p>
        </p:txBody>
      </p:sp>
      <p:cxnSp>
        <p:nvCxnSpPr>
          <p:cNvPr id="8" name="Straight Arrow Connector 7">
            <a:extLst>
              <a:ext uri="{FF2B5EF4-FFF2-40B4-BE49-F238E27FC236}">
                <a16:creationId xmlns:a16="http://schemas.microsoft.com/office/drawing/2014/main" id="{8BAE4096-FAFE-4425-A217-D121AD4C999C}"/>
              </a:ext>
            </a:extLst>
          </p:cNvPr>
          <p:cNvCxnSpPr>
            <a:cxnSpLocks/>
          </p:cNvCxnSpPr>
          <p:nvPr/>
        </p:nvCxnSpPr>
        <p:spPr>
          <a:xfrm flipH="1" flipV="1">
            <a:off x="4825573" y="2781986"/>
            <a:ext cx="2414706" cy="1198344"/>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EABA87-0CEB-439B-8A32-DBD3BF3D34A1}"/>
              </a:ext>
            </a:extLst>
          </p:cNvPr>
          <p:cNvSpPr txBox="1"/>
          <p:nvPr/>
        </p:nvSpPr>
        <p:spPr>
          <a:xfrm rot="1784501">
            <a:off x="4325458" y="3450054"/>
            <a:ext cx="2773708" cy="302712"/>
          </a:xfrm>
          <a:prstGeom prst="rect">
            <a:avLst/>
          </a:prstGeom>
          <a:noFill/>
        </p:spPr>
        <p:txBody>
          <a:bodyPr wrap="square" rtlCol="0">
            <a:spAutoFit/>
          </a:bodyPr>
          <a:lstStyle/>
          <a:p>
            <a:pPr>
              <a:lnSpc>
                <a:spcPts val="1800"/>
              </a:lnSpc>
            </a:pPr>
            <a:r>
              <a:rPr lang="en-GB" sz="1400">
                <a:latin typeface="Verdana" pitchFamily="34" charset="0"/>
              </a:rPr>
              <a:t>Days    season    years </a:t>
            </a:r>
          </a:p>
        </p:txBody>
      </p:sp>
      <p:sp>
        <p:nvSpPr>
          <p:cNvPr id="11" name="TextBox 10">
            <a:extLst>
              <a:ext uri="{FF2B5EF4-FFF2-40B4-BE49-F238E27FC236}">
                <a16:creationId xmlns:a16="http://schemas.microsoft.com/office/drawing/2014/main" id="{D1BA5CA3-01FB-4DE4-99BC-4237F5D34D60}"/>
              </a:ext>
            </a:extLst>
          </p:cNvPr>
          <p:cNvSpPr txBox="1"/>
          <p:nvPr/>
        </p:nvSpPr>
        <p:spPr>
          <a:xfrm>
            <a:off x="4825573" y="2414104"/>
            <a:ext cx="1934184" cy="302712"/>
          </a:xfrm>
          <a:prstGeom prst="rect">
            <a:avLst/>
          </a:prstGeom>
          <a:noFill/>
        </p:spPr>
        <p:txBody>
          <a:bodyPr wrap="none" rtlCol="0">
            <a:spAutoFit/>
          </a:bodyPr>
          <a:lstStyle/>
          <a:p>
            <a:pPr>
              <a:lnSpc>
                <a:spcPts val="1800"/>
              </a:lnSpc>
            </a:pPr>
            <a:r>
              <a:rPr lang="en-GB" sz="1400">
                <a:latin typeface="Verdana" pitchFamily="34" charset="0"/>
              </a:rPr>
              <a:t>Relay intercropping</a:t>
            </a:r>
          </a:p>
        </p:txBody>
      </p:sp>
      <p:sp>
        <p:nvSpPr>
          <p:cNvPr id="12" name="TextBox 11">
            <a:extLst>
              <a:ext uri="{FF2B5EF4-FFF2-40B4-BE49-F238E27FC236}">
                <a16:creationId xmlns:a16="http://schemas.microsoft.com/office/drawing/2014/main" id="{D9A38F1C-437C-4F47-9D06-9824A933B485}"/>
              </a:ext>
            </a:extLst>
          </p:cNvPr>
          <p:cNvSpPr txBox="1"/>
          <p:nvPr/>
        </p:nvSpPr>
        <p:spPr>
          <a:xfrm>
            <a:off x="6125422" y="2912326"/>
            <a:ext cx="1252522" cy="302712"/>
          </a:xfrm>
          <a:prstGeom prst="rect">
            <a:avLst/>
          </a:prstGeom>
          <a:noFill/>
        </p:spPr>
        <p:txBody>
          <a:bodyPr wrap="none" rtlCol="0">
            <a:spAutoFit/>
          </a:bodyPr>
          <a:lstStyle/>
          <a:p>
            <a:pPr>
              <a:lnSpc>
                <a:spcPts val="1800"/>
              </a:lnSpc>
            </a:pPr>
            <a:r>
              <a:rPr lang="en-GB" sz="1400">
                <a:latin typeface="Verdana" pitchFamily="34" charset="0"/>
              </a:rPr>
              <a:t>Cover crops</a:t>
            </a:r>
          </a:p>
        </p:txBody>
      </p:sp>
      <p:sp>
        <p:nvSpPr>
          <p:cNvPr id="13" name="TextBox 12">
            <a:extLst>
              <a:ext uri="{FF2B5EF4-FFF2-40B4-BE49-F238E27FC236}">
                <a16:creationId xmlns:a16="http://schemas.microsoft.com/office/drawing/2014/main" id="{22BACE54-27F7-4E59-B2C2-98EEC39B2A5F}"/>
              </a:ext>
            </a:extLst>
          </p:cNvPr>
          <p:cNvSpPr txBox="1"/>
          <p:nvPr/>
        </p:nvSpPr>
        <p:spPr>
          <a:xfrm>
            <a:off x="7481947" y="3342593"/>
            <a:ext cx="1377300" cy="302712"/>
          </a:xfrm>
          <a:prstGeom prst="rect">
            <a:avLst/>
          </a:prstGeom>
          <a:noFill/>
        </p:spPr>
        <p:txBody>
          <a:bodyPr wrap="none" rtlCol="0">
            <a:spAutoFit/>
          </a:bodyPr>
          <a:lstStyle/>
          <a:p>
            <a:pPr>
              <a:lnSpc>
                <a:spcPts val="1800"/>
              </a:lnSpc>
            </a:pPr>
            <a:r>
              <a:rPr lang="en-GB" sz="1400">
                <a:latin typeface="Verdana" pitchFamily="34" charset="0"/>
              </a:rPr>
              <a:t>Crop rotation</a:t>
            </a:r>
          </a:p>
        </p:txBody>
      </p:sp>
    </p:spTree>
    <p:extLst>
      <p:ext uri="{BB962C8B-B14F-4D97-AF65-F5344CB8AC3E}">
        <p14:creationId xmlns:p14="http://schemas.microsoft.com/office/powerpoint/2010/main" val="86979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27F2C3-A2D6-4959-AD08-2C071E7430A5}"/>
              </a:ext>
            </a:extLst>
          </p:cNvPr>
          <p:cNvSpPr>
            <a:spLocks noGrp="1"/>
          </p:cNvSpPr>
          <p:nvPr>
            <p:ph type="sldNum" sz="quarter" idx="11"/>
          </p:nvPr>
        </p:nvSpPr>
        <p:spPr>
          <a:xfrm>
            <a:off x="8463600" y="4773600"/>
            <a:ext cx="468000" cy="123188"/>
          </a:xfrm>
          <a:prstGeom prst="rect">
            <a:avLst/>
          </a:prstGeom>
          <a:noFill/>
        </p:spPr>
        <p:txBody>
          <a:bodyPr wrap="square" tIns="0" rIns="36000" bIns="0" rtlCol="0">
            <a:noAutofit/>
          </a:bodyPr>
          <a:lstStyle>
            <a:defPPr>
              <a:defRPr lang="nl-NL"/>
            </a:defPPr>
            <a:lvl1pPr algn="l" rtl="0" fontAlgn="base">
              <a:lnSpc>
                <a:spcPts val="900"/>
              </a:lnSpc>
              <a:spcBef>
                <a:spcPct val="0"/>
              </a:spcBef>
              <a:spcAft>
                <a:spcPct val="0"/>
              </a:spcAft>
              <a:defRPr lang="nl-NL" sz="800" kern="1200" smtClean="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fld id="{F25965E0-7062-474C-8671-DB3A3CE669B0}" type="slidenum">
              <a:rPr lang="en-GB" smtClean="0"/>
              <a:pPr algn="r"/>
              <a:t>11</a:t>
            </a:fld>
            <a:endParaRPr lang="en-GB"/>
          </a:p>
        </p:txBody>
      </p:sp>
      <p:pic>
        <p:nvPicPr>
          <p:cNvPr id="2" name="Picture 1">
            <a:extLst>
              <a:ext uri="{FF2B5EF4-FFF2-40B4-BE49-F238E27FC236}">
                <a16:creationId xmlns:a16="http://schemas.microsoft.com/office/drawing/2014/main" id="{55E37715-0039-4072-B8F9-D00DB281CD92}"/>
              </a:ext>
            </a:extLst>
          </p:cNvPr>
          <p:cNvPicPr>
            <a:picLocks noChangeAspect="1"/>
          </p:cNvPicPr>
          <p:nvPr/>
        </p:nvPicPr>
        <p:blipFill>
          <a:blip r:embed="rId3"/>
          <a:stretch>
            <a:fillRect/>
          </a:stretch>
        </p:blipFill>
        <p:spPr>
          <a:xfrm>
            <a:off x="5502600" y="1438275"/>
            <a:ext cx="3429000" cy="2571750"/>
          </a:xfrm>
          <a:prstGeom prst="rect">
            <a:avLst/>
          </a:prstGeom>
        </p:spPr>
      </p:pic>
      <p:pic>
        <p:nvPicPr>
          <p:cNvPr id="6" name="Picture 2">
            <a:extLst>
              <a:ext uri="{FF2B5EF4-FFF2-40B4-BE49-F238E27FC236}">
                <a16:creationId xmlns:a16="http://schemas.microsoft.com/office/drawing/2014/main" id="{A223AD5D-58CD-1E3A-C115-F02505CF8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4" t="5683" r="35212" b="1018"/>
          <a:stretch/>
        </p:blipFill>
        <p:spPr bwMode="auto">
          <a:xfrm>
            <a:off x="139440" y="987461"/>
            <a:ext cx="4982136" cy="39093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3114D6-1CBD-CA31-EFD1-FDF554A56CA9}"/>
              </a:ext>
            </a:extLst>
          </p:cNvPr>
          <p:cNvSpPr txBox="1"/>
          <p:nvPr/>
        </p:nvSpPr>
        <p:spPr>
          <a:xfrm>
            <a:off x="2214540" y="4800574"/>
            <a:ext cx="2763898" cy="299377"/>
          </a:xfrm>
          <a:prstGeom prst="rect">
            <a:avLst/>
          </a:prstGeom>
          <a:noFill/>
        </p:spPr>
        <p:txBody>
          <a:bodyPr wrap="none" rtlCol="0">
            <a:spAutoFit/>
          </a:bodyPr>
          <a:lstStyle/>
          <a:p>
            <a:pPr>
              <a:lnSpc>
                <a:spcPts val="1800"/>
              </a:lnSpc>
            </a:pPr>
            <a:r>
              <a:rPr lang="en-GB" sz="1050" dirty="0" err="1"/>
              <a:t>Beillouin</a:t>
            </a:r>
            <a:r>
              <a:rPr lang="en-GB" sz="1050" dirty="0"/>
              <a:t> </a:t>
            </a:r>
            <a:r>
              <a:rPr lang="en-GB" altLang="nl-NL" sz="1050" dirty="0"/>
              <a:t>et al.</a:t>
            </a:r>
            <a:r>
              <a:rPr lang="en-GB" sz="1050" dirty="0"/>
              <a:t> (2021) </a:t>
            </a:r>
            <a:r>
              <a:rPr lang="en-GB" sz="1050" dirty="0" err="1"/>
              <a:t>doi</a:t>
            </a:r>
            <a:r>
              <a:rPr lang="en-GB" sz="1050" dirty="0"/>
              <a:t>: (10.1111/gcb.15747)</a:t>
            </a:r>
            <a:endParaRPr lang="en-GB" sz="1200" dirty="0">
              <a:latin typeface="Verdana" pitchFamily="34" charset="0"/>
            </a:endParaRPr>
          </a:p>
        </p:txBody>
      </p:sp>
      <p:sp>
        <p:nvSpPr>
          <p:cNvPr id="3" name="Title 2">
            <a:extLst>
              <a:ext uri="{FF2B5EF4-FFF2-40B4-BE49-F238E27FC236}">
                <a16:creationId xmlns:a16="http://schemas.microsoft.com/office/drawing/2014/main" id="{68BBBFFA-91A1-4600-A6BF-18BBA01487FC}"/>
              </a:ext>
            </a:extLst>
          </p:cNvPr>
          <p:cNvSpPr>
            <a:spLocks noGrp="1"/>
          </p:cNvSpPr>
          <p:nvPr>
            <p:ph type="title"/>
          </p:nvPr>
        </p:nvSpPr>
        <p:spPr>
          <a:xfrm>
            <a:off x="561600" y="169210"/>
            <a:ext cx="8330400" cy="576832"/>
          </a:xfrm>
        </p:spPr>
        <p:txBody>
          <a:bodyPr/>
          <a:lstStyle/>
          <a:p>
            <a:r>
              <a:rPr lang="en-GB" dirty="0"/>
              <a:t>Time: crop rotations</a:t>
            </a:r>
          </a:p>
        </p:txBody>
      </p:sp>
      <p:cxnSp>
        <p:nvCxnSpPr>
          <p:cNvPr id="8" name="Straight Connector 7">
            <a:extLst>
              <a:ext uri="{FF2B5EF4-FFF2-40B4-BE49-F238E27FC236}">
                <a16:creationId xmlns:a16="http://schemas.microsoft.com/office/drawing/2014/main" id="{00018BA9-3824-7EC2-B7EB-299BBB701CA2}"/>
              </a:ext>
            </a:extLst>
          </p:cNvPr>
          <p:cNvCxnSpPr/>
          <p:nvPr/>
        </p:nvCxnSpPr>
        <p:spPr>
          <a:xfrm>
            <a:off x="4396740" y="225552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5729C5A4-EA3E-36AC-2672-AF44E5163C34}"/>
              </a:ext>
            </a:extLst>
          </p:cNvPr>
          <p:cNvCxnSpPr/>
          <p:nvPr/>
        </p:nvCxnSpPr>
        <p:spPr>
          <a:xfrm>
            <a:off x="4396740" y="2712720"/>
            <a:ext cx="830580"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961F9B98-E61D-DC47-DB9F-1B1F833DEB3D}"/>
              </a:ext>
            </a:extLst>
          </p:cNvPr>
          <p:cNvCxnSpPr/>
          <p:nvPr/>
        </p:nvCxnSpPr>
        <p:spPr>
          <a:xfrm>
            <a:off x="4396740" y="312420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4117B3B3-DC22-C817-187A-4571F963DA69}"/>
              </a:ext>
            </a:extLst>
          </p:cNvPr>
          <p:cNvCxnSpPr/>
          <p:nvPr/>
        </p:nvCxnSpPr>
        <p:spPr>
          <a:xfrm>
            <a:off x="4396740" y="443484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2023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15063"/>
          <a:stretch/>
        </p:blipFill>
        <p:spPr bwMode="auto">
          <a:xfrm>
            <a:off x="0" y="-16991"/>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0" name="Rectangle 1"/>
          <p:cNvSpPr>
            <a:spLocks noGrp="1" noChangeArrowheads="1"/>
          </p:cNvSpPr>
          <p:nvPr>
            <p:ph type="title"/>
          </p:nvPr>
        </p:nvSpPr>
        <p:spPr>
          <a:xfrm>
            <a:off x="1104900" y="151753"/>
            <a:ext cx="8039100" cy="568351"/>
          </a:xfrm>
        </p:spPr>
        <p:txBody>
          <a:bodyPr vert="horz" wrap="square" lIns="18000" tIns="9601" rIns="91440" bIns="180000" numCol="1" anchor="t" anchorCtr="0" compatLnSpc="1">
            <a:prstTxWarp prst="textNoShape">
              <a:avLst/>
            </a:prstTxWarp>
            <a:spAutoFit/>
          </a:bodyPr>
          <a:lstStyle/>
          <a:p>
            <a:pPr>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pPr>
            <a:r>
              <a:rPr lang="en-GB" dirty="0">
                <a:solidFill>
                  <a:srgbClr val="005172"/>
                </a:solidFill>
              </a:rPr>
              <a:t>Time: </a:t>
            </a:r>
            <a:r>
              <a:rPr lang="en-GB" dirty="0" err="1">
                <a:solidFill>
                  <a:srgbClr val="005172"/>
                </a:solidFill>
              </a:rPr>
              <a:t>covercrops</a:t>
            </a:r>
            <a:endParaRPr lang="en-GB" sz="1125" b="1" dirty="0"/>
          </a:p>
        </p:txBody>
      </p:sp>
      <p:pic>
        <p:nvPicPr>
          <p:cNvPr id="2052" name="Picture 3"/>
          <p:cNvPicPr>
            <a:picLocks noChangeAspect="1" noChangeArrowheads="1"/>
          </p:cNvPicPr>
          <p:nvPr/>
        </p:nvPicPr>
        <p:blipFill>
          <a:blip r:embed="rId4" cstate="print"/>
          <a:srcRect/>
          <a:stretch>
            <a:fillRect/>
          </a:stretch>
        </p:blipFill>
        <p:spPr bwMode="auto">
          <a:xfrm>
            <a:off x="1143000" y="0"/>
            <a:ext cx="0" cy="0"/>
          </a:xfrm>
          <a:prstGeom prst="rect">
            <a:avLst/>
          </a:prstGeom>
          <a:noFill/>
          <a:ln w="9525">
            <a:noFill/>
            <a:round/>
            <a:headEnd/>
            <a:tailEnd/>
          </a:ln>
        </p:spPr>
      </p:pic>
      <p:sp>
        <p:nvSpPr>
          <p:cNvPr id="4" name="TextBox 3"/>
          <p:cNvSpPr txBox="1"/>
          <p:nvPr/>
        </p:nvSpPr>
        <p:spPr>
          <a:xfrm>
            <a:off x="8061960" y="4871631"/>
            <a:ext cx="1828800" cy="254878"/>
          </a:xfrm>
          <a:prstGeom prst="rect">
            <a:avLst/>
          </a:prstGeom>
          <a:noFill/>
        </p:spPr>
        <p:txBody>
          <a:bodyPr wrap="square" rtlCol="0">
            <a:spAutoFit/>
          </a:bodyPr>
          <a:lstStyle/>
          <a:p>
            <a:pPr>
              <a:lnSpc>
                <a:spcPts val="1350"/>
              </a:lnSpc>
            </a:pPr>
            <a:r>
              <a:rPr lang="en-GB" sz="1050" b="1">
                <a:solidFill>
                  <a:schemeClr val="bg1"/>
                </a:solidFill>
                <a:latin typeface="Verdana" pitchFamily="34" charset="0"/>
              </a:rPr>
              <a:t>DSV </a:t>
            </a:r>
            <a:r>
              <a:rPr lang="en-GB" sz="1050" b="1" err="1">
                <a:solidFill>
                  <a:schemeClr val="bg1"/>
                </a:solidFill>
                <a:latin typeface="Verdana" pitchFamily="34" charset="0"/>
              </a:rPr>
              <a:t>zaden</a:t>
            </a:r>
            <a:endParaRPr lang="en-GB" sz="1050" b="1">
              <a:solidFill>
                <a:schemeClr val="bg1"/>
              </a:solidFill>
              <a:latin typeface="Verdana" pitchFamily="34" charset="0"/>
            </a:endParaRPr>
          </a:p>
        </p:txBody>
      </p:sp>
      <p:sp>
        <p:nvSpPr>
          <p:cNvPr id="7" name="TextBox 6">
            <a:extLst>
              <a:ext uri="{FF2B5EF4-FFF2-40B4-BE49-F238E27FC236}">
                <a16:creationId xmlns:a16="http://schemas.microsoft.com/office/drawing/2014/main" id="{0A3F080D-ACC4-4B81-A00D-B193A52F4527}"/>
              </a:ext>
            </a:extLst>
          </p:cNvPr>
          <p:cNvSpPr txBox="1"/>
          <p:nvPr/>
        </p:nvSpPr>
        <p:spPr>
          <a:xfrm>
            <a:off x="5328207" y="4668607"/>
            <a:ext cx="3414717" cy="254878"/>
          </a:xfrm>
          <a:prstGeom prst="rect">
            <a:avLst/>
          </a:prstGeom>
          <a:solidFill>
            <a:schemeClr val="bg1"/>
          </a:solidFill>
        </p:spPr>
        <p:txBody>
          <a:bodyPr wrap="none" rtlCol="0">
            <a:spAutoFit/>
          </a:bodyPr>
          <a:lstStyle/>
          <a:p>
            <a:pPr>
              <a:lnSpc>
                <a:spcPts val="1350"/>
              </a:lnSpc>
            </a:pPr>
            <a:r>
              <a:rPr lang="fr-FR" sz="1050" dirty="0" err="1">
                <a:latin typeface="Verdana" pitchFamily="34" charset="0"/>
              </a:rPr>
              <a:t>Beillouin</a:t>
            </a:r>
            <a:r>
              <a:rPr lang="fr-FR" sz="1050" dirty="0">
                <a:latin typeface="Verdana" pitchFamily="34" charset="0"/>
              </a:rPr>
              <a:t> et al. (2021) </a:t>
            </a:r>
            <a:r>
              <a:rPr lang="fr-FR" sz="1050" dirty="0" err="1">
                <a:latin typeface="Verdana" pitchFamily="34" charset="0"/>
              </a:rPr>
              <a:t>doi</a:t>
            </a:r>
            <a:r>
              <a:rPr lang="fr-FR" sz="1050" dirty="0">
                <a:latin typeface="Verdana" pitchFamily="34" charset="0"/>
              </a:rPr>
              <a:t>: 10.1111/gcb.15747</a:t>
            </a:r>
            <a:endParaRPr lang="en-GB" sz="1050" dirty="0">
              <a:latin typeface="Verdana" pitchFamily="34" charset="0"/>
            </a:endParaRPr>
          </a:p>
        </p:txBody>
      </p:sp>
      <p:pic>
        <p:nvPicPr>
          <p:cNvPr id="1026" name="Picture 2">
            <a:extLst>
              <a:ext uri="{FF2B5EF4-FFF2-40B4-BE49-F238E27FC236}">
                <a16:creationId xmlns:a16="http://schemas.microsoft.com/office/drawing/2014/main" id="{455A0E47-6037-A1BB-8511-FD65CBBB85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500"/>
          <a:stretch/>
        </p:blipFill>
        <p:spPr bwMode="auto">
          <a:xfrm>
            <a:off x="0" y="1242540"/>
            <a:ext cx="9144000" cy="326717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503B7A2-EEE8-A4AB-1E8E-0DC85FC2DD0E}"/>
              </a:ext>
            </a:extLst>
          </p:cNvPr>
          <p:cNvCxnSpPr/>
          <p:nvPr/>
        </p:nvCxnSpPr>
        <p:spPr>
          <a:xfrm>
            <a:off x="8191500" y="206502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5" name="Straight Connector 4">
            <a:extLst>
              <a:ext uri="{FF2B5EF4-FFF2-40B4-BE49-F238E27FC236}">
                <a16:creationId xmlns:a16="http://schemas.microsoft.com/office/drawing/2014/main" id="{E2F3F13D-0C02-ADDD-87FE-C1C6C7680B98}"/>
              </a:ext>
            </a:extLst>
          </p:cNvPr>
          <p:cNvCxnSpPr/>
          <p:nvPr/>
        </p:nvCxnSpPr>
        <p:spPr>
          <a:xfrm>
            <a:off x="8191500" y="234696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2C147FB2-E84F-31B5-0F8B-E0FD7CADBD4B}"/>
              </a:ext>
            </a:extLst>
          </p:cNvPr>
          <p:cNvCxnSpPr/>
          <p:nvPr/>
        </p:nvCxnSpPr>
        <p:spPr>
          <a:xfrm>
            <a:off x="8191500" y="265938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ADA55FCF-9969-E70E-19EE-C37B7C23F0EB}"/>
              </a:ext>
            </a:extLst>
          </p:cNvPr>
          <p:cNvCxnSpPr/>
          <p:nvPr/>
        </p:nvCxnSpPr>
        <p:spPr>
          <a:xfrm>
            <a:off x="8191500" y="2918460"/>
            <a:ext cx="830580" cy="0"/>
          </a:xfrm>
          <a:prstGeom prst="line">
            <a:avLst/>
          </a:prstGeom>
          <a:ln w="79375" cmpd="tri">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F3D4FBAB-52E5-288C-4F70-881222957612}"/>
              </a:ext>
            </a:extLst>
          </p:cNvPr>
          <p:cNvCxnSpPr/>
          <p:nvPr/>
        </p:nvCxnSpPr>
        <p:spPr>
          <a:xfrm>
            <a:off x="8191500" y="415290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D21E7C88-7DEB-0DF4-1F5C-29BC884F4103}"/>
              </a:ext>
            </a:extLst>
          </p:cNvPr>
          <p:cNvCxnSpPr/>
          <p:nvPr/>
        </p:nvCxnSpPr>
        <p:spPr>
          <a:xfrm>
            <a:off x="8140944" y="3825240"/>
            <a:ext cx="830580"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172524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42000" y="948266"/>
            <a:ext cx="3146425" cy="4195233"/>
          </a:xfrm>
          <a:prstGeom prst="rect">
            <a:avLst/>
          </a:prstGeom>
        </p:spPr>
      </p:pic>
      <p:sp>
        <p:nvSpPr>
          <p:cNvPr id="9" name="Title 1"/>
          <p:cNvSpPr>
            <a:spLocks noGrp="1"/>
          </p:cNvSpPr>
          <p:nvPr>
            <p:ph type="title"/>
          </p:nvPr>
        </p:nvSpPr>
        <p:spPr>
          <a:xfrm>
            <a:off x="416560" y="172640"/>
            <a:ext cx="7427278" cy="576832"/>
          </a:xfrm>
        </p:spPr>
        <p:txBody>
          <a:bodyPr/>
          <a:lstStyle/>
          <a:p>
            <a:r>
              <a:rPr lang="en-GB"/>
              <a:t>Time: relay intercropping</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816" y="841412"/>
            <a:ext cx="2534504" cy="252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a:stretch>
            <a:fillRect/>
          </a:stretch>
        </p:blipFill>
        <p:spPr>
          <a:xfrm>
            <a:off x="1196751" y="3364058"/>
            <a:ext cx="3325758" cy="1627499"/>
          </a:xfrm>
          <a:prstGeom prst="rect">
            <a:avLst/>
          </a:prstGeom>
        </p:spPr>
      </p:pic>
      <p:sp>
        <p:nvSpPr>
          <p:cNvPr id="3" name="Rectangle 2"/>
          <p:cNvSpPr/>
          <p:nvPr/>
        </p:nvSpPr>
        <p:spPr>
          <a:xfrm>
            <a:off x="5906048" y="4681835"/>
            <a:ext cx="3018327" cy="461665"/>
          </a:xfrm>
          <a:prstGeom prst="rect">
            <a:avLst/>
          </a:prstGeom>
        </p:spPr>
        <p:txBody>
          <a:bodyPr wrap="none">
            <a:spAutoFit/>
          </a:bodyPr>
          <a:lstStyle/>
          <a:p>
            <a:pPr fontAlgn="auto">
              <a:spcBef>
                <a:spcPts val="0"/>
              </a:spcBef>
              <a:spcAft>
                <a:spcPts val="0"/>
              </a:spcAft>
            </a:pPr>
            <a:r>
              <a:rPr lang="en-GB" sz="1200" dirty="0">
                <a:solidFill>
                  <a:schemeClr val="bg1"/>
                </a:solidFill>
                <a:latin typeface="Arial"/>
              </a:rPr>
              <a:t>Yu et al., (2015)</a:t>
            </a:r>
          </a:p>
          <a:p>
            <a:pPr fontAlgn="auto">
              <a:spcBef>
                <a:spcPts val="0"/>
              </a:spcBef>
              <a:spcAft>
                <a:spcPts val="0"/>
              </a:spcAft>
            </a:pPr>
            <a:r>
              <a:rPr lang="en-GB" sz="1200" dirty="0">
                <a:solidFill>
                  <a:schemeClr val="bg1"/>
                </a:solidFill>
                <a:latin typeface="Arial"/>
              </a:rPr>
              <a:t>http://dx.doi.org/10.1016/j.fcr.2015.09.010</a:t>
            </a:r>
          </a:p>
        </p:txBody>
      </p:sp>
    </p:spTree>
    <p:extLst>
      <p:ext uri="{BB962C8B-B14F-4D97-AF65-F5344CB8AC3E}">
        <p14:creationId xmlns:p14="http://schemas.microsoft.com/office/powerpoint/2010/main" val="42499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3" name="Title 2"/>
          <p:cNvSpPr>
            <a:spLocks noGrp="1"/>
          </p:cNvSpPr>
          <p:nvPr>
            <p:ph type="title"/>
          </p:nvPr>
        </p:nvSpPr>
        <p:spPr>
          <a:xfrm>
            <a:off x="561600" y="172641"/>
            <a:ext cx="8330400" cy="576832"/>
          </a:xfrm>
        </p:spPr>
        <p:txBody>
          <a:bodyPr/>
          <a:lstStyle/>
          <a:p>
            <a:r>
              <a:rPr lang="en-GB"/>
              <a:t>Space: heterogeneity</a:t>
            </a:r>
          </a:p>
        </p:txBody>
      </p:sp>
      <p:sp>
        <p:nvSpPr>
          <p:cNvPr id="4" name="Slide Number Placeholder 3"/>
          <p:cNvSpPr>
            <a:spLocks noGrp="1"/>
          </p:cNvSpPr>
          <p:nvPr>
            <p:ph type="sldNum" sz="quarter" idx="4294967295"/>
          </p:nvPr>
        </p:nvSpPr>
        <p:spPr>
          <a:xfrm>
            <a:off x="8675688" y="4773613"/>
            <a:ext cx="468312" cy="123825"/>
          </a:xfrm>
        </p:spPr>
        <p:txBody>
          <a:bodyPr/>
          <a:lstStyle/>
          <a:p>
            <a:pPr algn="r"/>
            <a:fld id="{F25965E0-7062-474C-8671-DB3A3CE669B0}" type="slidenum">
              <a:rPr lang="en-GB" smtClean="0"/>
              <a:pPr algn="r"/>
              <a:t>14</a:t>
            </a:fld>
            <a:endParaRPr lang="en-GB"/>
          </a:p>
        </p:txBody>
      </p:sp>
      <p:cxnSp>
        <p:nvCxnSpPr>
          <p:cNvPr id="5" name="Straight Arrow Connector 4">
            <a:extLst>
              <a:ext uri="{FF2B5EF4-FFF2-40B4-BE49-F238E27FC236}">
                <a16:creationId xmlns:a16="http://schemas.microsoft.com/office/drawing/2014/main" id="{0AE03E3F-BF22-4F91-82BC-C5C6DEEC7BB0}"/>
              </a:ext>
            </a:extLst>
          </p:cNvPr>
          <p:cNvCxnSpPr>
            <a:cxnSpLocks/>
          </p:cNvCxnSpPr>
          <p:nvPr/>
        </p:nvCxnSpPr>
        <p:spPr>
          <a:xfrm rot="7692142" flipH="1" flipV="1">
            <a:off x="5548277" y="1876926"/>
            <a:ext cx="1621781" cy="2152640"/>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BC36D8D-126F-457D-815E-2B5378AD68CE}"/>
              </a:ext>
            </a:extLst>
          </p:cNvPr>
          <p:cNvSpPr txBox="1"/>
          <p:nvPr/>
        </p:nvSpPr>
        <p:spPr>
          <a:xfrm rot="73664">
            <a:off x="5095525" y="3030876"/>
            <a:ext cx="2773708" cy="302712"/>
          </a:xfrm>
          <a:prstGeom prst="rect">
            <a:avLst/>
          </a:prstGeom>
          <a:noFill/>
        </p:spPr>
        <p:txBody>
          <a:bodyPr wrap="square" rtlCol="0">
            <a:spAutoFit/>
          </a:bodyPr>
          <a:lstStyle/>
          <a:p>
            <a:pPr>
              <a:lnSpc>
                <a:spcPts val="1800"/>
              </a:lnSpc>
            </a:pPr>
            <a:r>
              <a:rPr lang="en-GB" sz="1400">
                <a:latin typeface="Verdana" pitchFamily="34" charset="0"/>
              </a:rPr>
              <a:t>ha	 m</a:t>
            </a:r>
            <a:r>
              <a:rPr lang="en-GB" sz="1400" baseline="30000">
                <a:latin typeface="Verdana" pitchFamily="34" charset="0"/>
              </a:rPr>
              <a:t>2</a:t>
            </a:r>
            <a:r>
              <a:rPr lang="en-GB" sz="1400">
                <a:latin typeface="Verdana" pitchFamily="34" charset="0"/>
              </a:rPr>
              <a:t>       	    cm</a:t>
            </a:r>
            <a:r>
              <a:rPr lang="en-GB" sz="1400" baseline="30000">
                <a:latin typeface="Verdana" pitchFamily="34" charset="0"/>
              </a:rPr>
              <a:t>2</a:t>
            </a:r>
            <a:endParaRPr lang="en-GB" sz="1400">
              <a:latin typeface="Verdana" pitchFamily="34" charset="0"/>
            </a:endParaRPr>
          </a:p>
        </p:txBody>
      </p:sp>
      <p:sp>
        <p:nvSpPr>
          <p:cNvPr id="8" name="TextBox 7">
            <a:extLst>
              <a:ext uri="{FF2B5EF4-FFF2-40B4-BE49-F238E27FC236}">
                <a16:creationId xmlns:a16="http://schemas.microsoft.com/office/drawing/2014/main" id="{503AF6DC-8B78-4D8E-89AD-6C32A646527B}"/>
              </a:ext>
            </a:extLst>
          </p:cNvPr>
          <p:cNvSpPr txBox="1"/>
          <p:nvPr/>
        </p:nvSpPr>
        <p:spPr>
          <a:xfrm rot="16200000">
            <a:off x="4288471" y="1778658"/>
            <a:ext cx="2052228" cy="302712"/>
          </a:xfrm>
          <a:prstGeom prst="rect">
            <a:avLst/>
          </a:prstGeom>
          <a:noFill/>
        </p:spPr>
        <p:txBody>
          <a:bodyPr wrap="none" rtlCol="0">
            <a:spAutoFit/>
          </a:bodyPr>
          <a:lstStyle/>
          <a:p>
            <a:pPr>
              <a:lnSpc>
                <a:spcPts val="1800"/>
              </a:lnSpc>
            </a:pPr>
            <a:r>
              <a:rPr lang="en-GB" sz="1400">
                <a:latin typeface="Verdana" pitchFamily="34" charset="0"/>
              </a:rPr>
              <a:t>Semi-natural habitat</a:t>
            </a:r>
          </a:p>
        </p:txBody>
      </p:sp>
      <p:sp>
        <p:nvSpPr>
          <p:cNvPr id="11" name="TextBox 10">
            <a:extLst>
              <a:ext uri="{FF2B5EF4-FFF2-40B4-BE49-F238E27FC236}">
                <a16:creationId xmlns:a16="http://schemas.microsoft.com/office/drawing/2014/main" id="{D65F0799-5ACB-4F6E-A93F-9E8D20C85DBD}"/>
              </a:ext>
            </a:extLst>
          </p:cNvPr>
          <p:cNvSpPr txBox="1"/>
          <p:nvPr/>
        </p:nvSpPr>
        <p:spPr>
          <a:xfrm rot="16200000">
            <a:off x="5928613" y="2399385"/>
            <a:ext cx="679994" cy="302712"/>
          </a:xfrm>
          <a:prstGeom prst="rect">
            <a:avLst/>
          </a:prstGeom>
          <a:noFill/>
        </p:spPr>
        <p:txBody>
          <a:bodyPr wrap="none" rtlCol="0">
            <a:spAutoFit/>
          </a:bodyPr>
          <a:lstStyle/>
          <a:p>
            <a:pPr>
              <a:lnSpc>
                <a:spcPts val="1800"/>
              </a:lnSpc>
            </a:pPr>
            <a:r>
              <a:rPr lang="en-GB" sz="1400">
                <a:latin typeface="Verdana" pitchFamily="34" charset="0"/>
              </a:rPr>
              <a:t>strips</a:t>
            </a:r>
          </a:p>
        </p:txBody>
      </p:sp>
      <p:sp>
        <p:nvSpPr>
          <p:cNvPr id="12" name="TextBox 11">
            <a:extLst>
              <a:ext uri="{FF2B5EF4-FFF2-40B4-BE49-F238E27FC236}">
                <a16:creationId xmlns:a16="http://schemas.microsoft.com/office/drawing/2014/main" id="{D02759CE-7947-4938-AD42-A7953543E620}"/>
              </a:ext>
            </a:extLst>
          </p:cNvPr>
          <p:cNvSpPr txBox="1"/>
          <p:nvPr/>
        </p:nvSpPr>
        <p:spPr>
          <a:xfrm rot="16200000">
            <a:off x="7023831" y="2470370"/>
            <a:ext cx="700320" cy="302712"/>
          </a:xfrm>
          <a:prstGeom prst="rect">
            <a:avLst/>
          </a:prstGeom>
          <a:noFill/>
        </p:spPr>
        <p:txBody>
          <a:bodyPr wrap="none" rtlCol="0">
            <a:spAutoFit/>
          </a:bodyPr>
          <a:lstStyle/>
          <a:p>
            <a:pPr>
              <a:lnSpc>
                <a:spcPts val="1800"/>
              </a:lnSpc>
            </a:pPr>
            <a:r>
              <a:rPr lang="en-GB" sz="1400">
                <a:latin typeface="Verdana" pitchFamily="34" charset="0"/>
              </a:rPr>
              <a:t>pixels</a:t>
            </a:r>
          </a:p>
        </p:txBody>
      </p:sp>
    </p:spTree>
    <p:extLst>
      <p:ext uri="{BB962C8B-B14F-4D97-AF65-F5344CB8AC3E}">
        <p14:creationId xmlns:p14="http://schemas.microsoft.com/office/powerpoint/2010/main" val="190412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56BAF3-B48F-4945-BF05-609B0B75B22B}"/>
              </a:ext>
            </a:extLst>
          </p:cNvPr>
          <p:cNvSpPr>
            <a:spLocks noGrp="1"/>
          </p:cNvSpPr>
          <p:nvPr>
            <p:ph type="title"/>
          </p:nvPr>
        </p:nvSpPr>
        <p:spPr>
          <a:xfrm>
            <a:off x="561600" y="169210"/>
            <a:ext cx="8330400" cy="981879"/>
          </a:xfrm>
        </p:spPr>
        <p:txBody>
          <a:bodyPr/>
          <a:lstStyle/>
          <a:p>
            <a:r>
              <a:rPr lang="en-GB" sz="2400" err="1"/>
              <a:t>Flowerstrips</a:t>
            </a:r>
            <a:r>
              <a:rPr lang="en-GB" sz="2400"/>
              <a:t>: Pest control declines exponentially with distance</a:t>
            </a:r>
          </a:p>
        </p:txBody>
      </p:sp>
      <p:sp>
        <p:nvSpPr>
          <p:cNvPr id="3" name="Slide Number Placeholder 2">
            <a:extLst>
              <a:ext uri="{FF2B5EF4-FFF2-40B4-BE49-F238E27FC236}">
                <a16:creationId xmlns:a16="http://schemas.microsoft.com/office/drawing/2014/main" id="{F01CDAA7-F9CB-4528-9352-7D412B50B376}"/>
              </a:ext>
            </a:extLst>
          </p:cNvPr>
          <p:cNvSpPr>
            <a:spLocks noGrp="1"/>
          </p:cNvSpPr>
          <p:nvPr>
            <p:ph type="sldNum" sz="quarter" idx="18"/>
          </p:nvPr>
        </p:nvSpPr>
        <p:spPr/>
        <p:txBody>
          <a:bodyPr/>
          <a:lstStyle/>
          <a:p>
            <a:pPr algn="r"/>
            <a:fld id="{F25965E0-7062-474C-8671-DB3A3CE669B0}" type="slidenum">
              <a:rPr lang="en-GB" smtClean="0"/>
              <a:pPr algn="r"/>
              <a:t>15</a:t>
            </a:fld>
            <a:endParaRPr lang="en-GB"/>
          </a:p>
        </p:txBody>
      </p:sp>
      <p:sp>
        <p:nvSpPr>
          <p:cNvPr id="11" name="TextBox 10">
            <a:extLst>
              <a:ext uri="{FF2B5EF4-FFF2-40B4-BE49-F238E27FC236}">
                <a16:creationId xmlns:a16="http://schemas.microsoft.com/office/drawing/2014/main" id="{4EC13160-FCE8-4652-A6BB-26F8B4E025B4}"/>
              </a:ext>
            </a:extLst>
          </p:cNvPr>
          <p:cNvSpPr txBox="1"/>
          <p:nvPr/>
        </p:nvSpPr>
        <p:spPr>
          <a:xfrm>
            <a:off x="1852224" y="4841968"/>
            <a:ext cx="3507435" cy="310726"/>
          </a:xfrm>
          <a:prstGeom prst="rect">
            <a:avLst/>
          </a:prstGeom>
          <a:noFill/>
        </p:spPr>
        <p:txBody>
          <a:bodyPr wrap="none" rtlCol="0">
            <a:spAutoFit/>
          </a:bodyPr>
          <a:lstStyle/>
          <a:p>
            <a:pPr>
              <a:lnSpc>
                <a:spcPts val="1800"/>
              </a:lnSpc>
            </a:pPr>
            <a:r>
              <a:rPr lang="en-GB" sz="1400"/>
              <a:t>Albrecht et al., (2020) </a:t>
            </a:r>
            <a:r>
              <a:rPr lang="en-GB" sz="1400" err="1"/>
              <a:t>doi</a:t>
            </a:r>
            <a:r>
              <a:rPr lang="en-GB" sz="1400"/>
              <a:t>: 10.1111/ele.13576</a:t>
            </a:r>
            <a:endParaRPr lang="en-GB" sz="1400">
              <a:latin typeface="Verdana" pitchFamily="34" charset="0"/>
            </a:endParaRPr>
          </a:p>
        </p:txBody>
      </p:sp>
      <p:pic>
        <p:nvPicPr>
          <p:cNvPr id="7" name="Picture 6">
            <a:extLst>
              <a:ext uri="{FF2B5EF4-FFF2-40B4-BE49-F238E27FC236}">
                <a16:creationId xmlns:a16="http://schemas.microsoft.com/office/drawing/2014/main" id="{EDEA7809-1B0E-48C1-A156-2FD5B9F72D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244" t="7568"/>
          <a:stretch/>
        </p:blipFill>
        <p:spPr>
          <a:xfrm>
            <a:off x="5432612" y="1151088"/>
            <a:ext cx="3498988" cy="3992411"/>
          </a:xfrm>
          <a:prstGeom prst="rect">
            <a:avLst/>
          </a:prstGeom>
        </p:spPr>
      </p:pic>
      <p:sp>
        <p:nvSpPr>
          <p:cNvPr id="12" name="TextBox 11">
            <a:extLst>
              <a:ext uri="{FF2B5EF4-FFF2-40B4-BE49-F238E27FC236}">
                <a16:creationId xmlns:a16="http://schemas.microsoft.com/office/drawing/2014/main" id="{0A24FD08-9735-4068-8FBB-E02BE7C21BAE}"/>
              </a:ext>
            </a:extLst>
          </p:cNvPr>
          <p:cNvSpPr txBox="1"/>
          <p:nvPr/>
        </p:nvSpPr>
        <p:spPr>
          <a:xfrm>
            <a:off x="7194778" y="4835194"/>
            <a:ext cx="1736822" cy="302712"/>
          </a:xfrm>
          <a:prstGeom prst="rect">
            <a:avLst/>
          </a:prstGeom>
          <a:noFill/>
          <a:ln>
            <a:noFill/>
          </a:ln>
        </p:spPr>
        <p:txBody>
          <a:bodyPr wrap="none" rtlCol="0">
            <a:spAutoFit/>
          </a:bodyPr>
          <a:lstStyle/>
          <a:p>
            <a:pPr>
              <a:lnSpc>
                <a:spcPts val="1800"/>
              </a:lnSpc>
            </a:pPr>
            <a:r>
              <a:rPr lang="en-GB" sz="1400">
                <a:solidFill>
                  <a:schemeClr val="bg1"/>
                </a:solidFill>
                <a:latin typeface="Verdana" pitchFamily="34" charset="0"/>
              </a:rPr>
              <a:t>Fogelina Cuperus</a:t>
            </a:r>
          </a:p>
        </p:txBody>
      </p:sp>
      <p:pic>
        <p:nvPicPr>
          <p:cNvPr id="4" name="Picture 3">
            <a:extLst>
              <a:ext uri="{FF2B5EF4-FFF2-40B4-BE49-F238E27FC236}">
                <a16:creationId xmlns:a16="http://schemas.microsoft.com/office/drawing/2014/main" id="{73EB038B-DCB4-44A4-BA27-ED055E513976}"/>
              </a:ext>
            </a:extLst>
          </p:cNvPr>
          <p:cNvPicPr>
            <a:picLocks noChangeAspect="1"/>
          </p:cNvPicPr>
          <p:nvPr/>
        </p:nvPicPr>
        <p:blipFill rotWithShape="1">
          <a:blip r:embed="rId4"/>
          <a:srcRect r="-4844" b="52356"/>
          <a:stretch/>
        </p:blipFill>
        <p:spPr>
          <a:xfrm>
            <a:off x="455226" y="1264180"/>
            <a:ext cx="3578608" cy="3396328"/>
          </a:xfrm>
          <a:prstGeom prst="rect">
            <a:avLst/>
          </a:prstGeom>
        </p:spPr>
      </p:pic>
    </p:spTree>
    <p:extLst>
      <p:ext uri="{BB962C8B-B14F-4D97-AF65-F5344CB8AC3E}">
        <p14:creationId xmlns:p14="http://schemas.microsoft.com/office/powerpoint/2010/main" val="2285111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363FC2-FA3F-4E0A-AAA1-126CF53921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94"/>
          <a:stretch/>
        </p:blipFill>
        <p:spPr>
          <a:xfrm rot="5400000">
            <a:off x="5220628" y="1030152"/>
            <a:ext cx="4953524" cy="2893219"/>
          </a:xfrm>
          <a:prstGeom prst="rect">
            <a:avLst/>
          </a:prstGeom>
        </p:spPr>
      </p:pic>
      <p:pic>
        <p:nvPicPr>
          <p:cNvPr id="3" name="Picture 2" descr="Graphical user interface, chart&#10;&#10;Description automatically generated">
            <a:extLst>
              <a:ext uri="{FF2B5EF4-FFF2-40B4-BE49-F238E27FC236}">
                <a16:creationId xmlns:a16="http://schemas.microsoft.com/office/drawing/2014/main" id="{FE14311F-8085-4752-8F2B-0955E0B78E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1" t="1266" r="29375"/>
          <a:stretch/>
        </p:blipFill>
        <p:spPr>
          <a:xfrm>
            <a:off x="797453" y="764475"/>
            <a:ext cx="5414963" cy="4396586"/>
          </a:xfrm>
          <a:prstGeom prst="rect">
            <a:avLst/>
          </a:prstGeom>
        </p:spPr>
      </p:pic>
      <p:sp>
        <p:nvSpPr>
          <p:cNvPr id="5" name="Rectangle 4">
            <a:extLst>
              <a:ext uri="{FF2B5EF4-FFF2-40B4-BE49-F238E27FC236}">
                <a16:creationId xmlns:a16="http://schemas.microsoft.com/office/drawing/2014/main" id="{B1AFE333-A2E3-47EE-990D-563E403DC09A}"/>
              </a:ext>
            </a:extLst>
          </p:cNvPr>
          <p:cNvSpPr/>
          <p:nvPr/>
        </p:nvSpPr>
        <p:spPr>
          <a:xfrm>
            <a:off x="5415745" y="2824251"/>
            <a:ext cx="796671" cy="212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245533" y="300595"/>
            <a:ext cx="8432801" cy="46388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endParaRPr lang="en-GB" sz="3300">
              <a:solidFill>
                <a:srgbClr val="477535"/>
              </a:solidFill>
              <a:latin typeface="+mn-lt"/>
            </a:endParaRPr>
          </a:p>
        </p:txBody>
      </p:sp>
      <p:sp>
        <p:nvSpPr>
          <p:cNvPr id="2" name="Title 1">
            <a:extLst>
              <a:ext uri="{FF2B5EF4-FFF2-40B4-BE49-F238E27FC236}">
                <a16:creationId xmlns:a16="http://schemas.microsoft.com/office/drawing/2014/main" id="{EEC501D0-C3ED-4375-9651-980B54CDC99A}"/>
              </a:ext>
            </a:extLst>
          </p:cNvPr>
          <p:cNvSpPr>
            <a:spLocks noGrp="1"/>
          </p:cNvSpPr>
          <p:nvPr>
            <p:ph type="title"/>
          </p:nvPr>
        </p:nvSpPr>
        <p:spPr>
          <a:xfrm>
            <a:off x="561600" y="169210"/>
            <a:ext cx="8330400" cy="576832"/>
          </a:xfrm>
        </p:spPr>
        <p:txBody>
          <a:bodyPr/>
          <a:lstStyle/>
          <a:p>
            <a:r>
              <a:rPr lang="en-GB">
                <a:latin typeface="Verdana"/>
                <a:ea typeface="Verdana"/>
              </a:rPr>
              <a:t>'Flattening the curve'</a:t>
            </a:r>
          </a:p>
        </p:txBody>
      </p:sp>
      <p:pic>
        <p:nvPicPr>
          <p:cNvPr id="12" name="Picture 11">
            <a:extLst>
              <a:ext uri="{FF2B5EF4-FFF2-40B4-BE49-F238E27FC236}">
                <a16:creationId xmlns:a16="http://schemas.microsoft.com/office/drawing/2014/main" id="{58FA7CDF-E181-4571-AE0B-D19E488B0D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00" b="97500" l="10000" r="90000">
                        <a14:foregroundMark x1="37000" y1="10500" x2="57500" y2="15500"/>
                        <a14:foregroundMark x1="49500" y1="6500" x2="56500" y2="8500"/>
                        <a14:foregroundMark x1="55000" y1="5000" x2="62500" y2="9000"/>
                        <a14:foregroundMark x1="77000" y1="81000" x2="33500" y2="77000"/>
                        <a14:foregroundMark x1="33500" y1="77000" x2="22000" y2="83500"/>
                        <a14:foregroundMark x1="16500" y1="88000" x2="84500" y2="94500"/>
                        <a14:foregroundMark x1="13500" y1="96000" x2="41500" y2="97500"/>
                        <a14:foregroundMark x1="41500" y1="97500" x2="57000" y2="97000"/>
                        <a14:foregroundMark x1="37500" y1="10000" x2="48000" y2="4500"/>
                        <a14:foregroundMark x1="64000" y1="10500" x2="66000" y2="14500"/>
                        <a14:foregroundMark x1="68500" y1="20000" x2="67500" y2="40500"/>
                        <a14:foregroundMark x1="31500" y1="29000" x2="33000" y2="62500"/>
                        <a14:foregroundMark x1="29000" y1="39000" x2="31000" y2="66000"/>
                        <a14:foregroundMark x1="31000" y1="66000" x2="32500" y2="70000"/>
                      </a14:backgroundRemoval>
                    </a14:imgEffect>
                  </a14:imgLayer>
                </a14:imgProps>
              </a:ext>
            </a:extLst>
          </a:blip>
          <a:stretch>
            <a:fillRect/>
          </a:stretch>
        </p:blipFill>
        <p:spPr>
          <a:xfrm>
            <a:off x="8121854" y="3806537"/>
            <a:ext cx="884511" cy="884511"/>
          </a:xfrm>
          <a:prstGeom prst="rect">
            <a:avLst/>
          </a:prstGeom>
        </p:spPr>
      </p:pic>
      <p:sp>
        <p:nvSpPr>
          <p:cNvPr id="13" name="TextBox 12">
            <a:extLst>
              <a:ext uri="{FF2B5EF4-FFF2-40B4-BE49-F238E27FC236}">
                <a16:creationId xmlns:a16="http://schemas.microsoft.com/office/drawing/2014/main" id="{46D91C6C-6A81-4E3E-B9EE-903F49DA735A}"/>
              </a:ext>
            </a:extLst>
          </p:cNvPr>
          <p:cNvSpPr txBox="1"/>
          <p:nvPr/>
        </p:nvSpPr>
        <p:spPr>
          <a:xfrm>
            <a:off x="4680021" y="4660259"/>
            <a:ext cx="4463979" cy="764376"/>
          </a:xfrm>
          <a:prstGeom prst="rect">
            <a:avLst/>
          </a:prstGeom>
          <a:noFill/>
        </p:spPr>
        <p:txBody>
          <a:bodyPr wrap="none" rtlCol="0">
            <a:spAutoFit/>
          </a:bodyPr>
          <a:lstStyle/>
          <a:p>
            <a:pPr algn="r">
              <a:lnSpc>
                <a:spcPts val="1800"/>
              </a:lnSpc>
            </a:pPr>
            <a:r>
              <a:rPr lang="en-GB" sz="1400">
                <a:solidFill>
                  <a:schemeClr val="bg1"/>
                </a:solidFill>
                <a:latin typeface="Verdana" pitchFamily="34" charset="0"/>
              </a:rPr>
              <a:t>Lenora Ditzler</a:t>
            </a:r>
          </a:p>
          <a:p>
            <a:pPr algn="r">
              <a:lnSpc>
                <a:spcPts val="1800"/>
              </a:lnSpc>
            </a:pPr>
            <a:r>
              <a:rPr lang="en-US" sz="1400"/>
              <a:t>https://doi.org/https://doi.org/10.1016/j.eja.2020.126197</a:t>
            </a:r>
          </a:p>
          <a:p>
            <a:pPr algn="r">
              <a:lnSpc>
                <a:spcPts val="1800"/>
              </a:lnSpc>
            </a:pPr>
            <a:endParaRPr lang="en-GB" sz="1400">
              <a:solidFill>
                <a:schemeClr val="bg1"/>
              </a:solidFill>
              <a:latin typeface="Verdana" pitchFamily="34" charset="0"/>
            </a:endParaRPr>
          </a:p>
        </p:txBody>
      </p:sp>
    </p:spTree>
    <p:extLst>
      <p:ext uri="{BB962C8B-B14F-4D97-AF65-F5344CB8AC3E}">
        <p14:creationId xmlns:p14="http://schemas.microsoft.com/office/powerpoint/2010/main" val="1675277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3807" y="219131"/>
            <a:ext cx="8151222" cy="576832"/>
          </a:xfrm>
        </p:spPr>
        <p:txBody>
          <a:bodyPr/>
          <a:lstStyle/>
          <a:p>
            <a:r>
              <a:rPr lang="en-GB" dirty="0"/>
              <a:t>Space: plants need to interact to benefit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6092"/>
            <a:ext cx="6922794" cy="40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C66FFC4D-EC2D-4717-B169-E9E7B76CDCCB}"/>
              </a:ext>
            </a:extLst>
          </p:cNvPr>
          <p:cNvPicPr>
            <a:picLocks noChangeAspect="1"/>
          </p:cNvPicPr>
          <p:nvPr/>
        </p:nvPicPr>
        <p:blipFill rotWithShape="1">
          <a:blip r:embed="rId4"/>
          <a:srcRect l="38625" t="11777" r="40490" b="19073"/>
          <a:stretch/>
        </p:blipFill>
        <p:spPr>
          <a:xfrm>
            <a:off x="6841837" y="795963"/>
            <a:ext cx="2270912" cy="4229440"/>
          </a:xfrm>
          <a:prstGeom prst="rect">
            <a:avLst/>
          </a:prstGeom>
        </p:spPr>
      </p:pic>
    </p:spTree>
    <p:extLst>
      <p:ext uri="{BB962C8B-B14F-4D97-AF65-F5344CB8AC3E}">
        <p14:creationId xmlns:p14="http://schemas.microsoft.com/office/powerpoint/2010/main" val="258179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292ADE-C23A-4CE9-A12F-A71DA108FD4A}"/>
              </a:ext>
            </a:extLst>
          </p:cNvPr>
          <p:cNvSpPr>
            <a:spLocks noGrp="1"/>
          </p:cNvSpPr>
          <p:nvPr>
            <p:ph type="title"/>
          </p:nvPr>
        </p:nvSpPr>
        <p:spPr>
          <a:xfrm>
            <a:off x="561600" y="169210"/>
            <a:ext cx="8330400" cy="576832"/>
          </a:xfrm>
        </p:spPr>
        <p:txBody>
          <a:bodyPr/>
          <a:lstStyle/>
          <a:p>
            <a:r>
              <a:rPr lang="en-GB" dirty="0"/>
              <a:t>Bringing it to practice</a:t>
            </a:r>
          </a:p>
        </p:txBody>
      </p:sp>
      <p:pic>
        <p:nvPicPr>
          <p:cNvPr id="4" name="Picture 3">
            <a:extLst>
              <a:ext uri="{FF2B5EF4-FFF2-40B4-BE49-F238E27FC236}">
                <a16:creationId xmlns:a16="http://schemas.microsoft.com/office/drawing/2014/main" id="{8647D2AE-B27E-46B5-A14D-D668444F505B}"/>
              </a:ext>
            </a:extLst>
          </p:cNvPr>
          <p:cNvPicPr>
            <a:picLocks noChangeAspect="1"/>
          </p:cNvPicPr>
          <p:nvPr/>
        </p:nvPicPr>
        <p:blipFill>
          <a:blip r:embed="rId3"/>
          <a:stretch>
            <a:fillRect/>
          </a:stretch>
        </p:blipFill>
        <p:spPr>
          <a:xfrm>
            <a:off x="1487473" y="724370"/>
            <a:ext cx="6169053" cy="4639309"/>
          </a:xfrm>
          <a:prstGeom prst="rect">
            <a:avLst/>
          </a:prstGeom>
        </p:spPr>
      </p:pic>
      <p:sp>
        <p:nvSpPr>
          <p:cNvPr id="5" name="TextBox 4">
            <a:extLst>
              <a:ext uri="{FF2B5EF4-FFF2-40B4-BE49-F238E27FC236}">
                <a16:creationId xmlns:a16="http://schemas.microsoft.com/office/drawing/2014/main" id="{D8D64F60-126F-44FC-8573-2B5EBE71C155}"/>
              </a:ext>
            </a:extLst>
          </p:cNvPr>
          <p:cNvSpPr txBox="1"/>
          <p:nvPr/>
        </p:nvSpPr>
        <p:spPr>
          <a:xfrm>
            <a:off x="6667040" y="4601941"/>
            <a:ext cx="2476960" cy="541559"/>
          </a:xfrm>
          <a:prstGeom prst="rect">
            <a:avLst/>
          </a:prstGeom>
          <a:noFill/>
        </p:spPr>
        <p:txBody>
          <a:bodyPr wrap="none" rtlCol="0">
            <a:spAutoFit/>
          </a:bodyPr>
          <a:lstStyle/>
          <a:p>
            <a:pPr algn="r">
              <a:lnSpc>
                <a:spcPts val="1800"/>
              </a:lnSpc>
            </a:pPr>
            <a:r>
              <a:rPr lang="en-GB" sz="1400" dirty="0"/>
              <a:t>Ditzler et al., (2021)</a:t>
            </a:r>
            <a:r>
              <a:rPr lang="en-GB" sz="1400" dirty="0">
                <a:hlinkClick r:id="rId4" tooltip="Persistent link using digital object identifier"/>
              </a:rPr>
              <a:t> </a:t>
            </a:r>
          </a:p>
          <a:p>
            <a:pPr algn="r">
              <a:lnSpc>
                <a:spcPts val="1800"/>
              </a:lnSpc>
            </a:pPr>
            <a:r>
              <a:rPr lang="en-GB" sz="1400" dirty="0" err="1">
                <a:hlinkClick r:id="rId4" tooltip="Persistent link using digital object identifier"/>
              </a:rPr>
              <a:t>doi</a:t>
            </a:r>
            <a:r>
              <a:rPr lang="en-GB" sz="1400" dirty="0">
                <a:hlinkClick r:id="rId4" tooltip="Persistent link using digital object identifier"/>
              </a:rPr>
              <a:t>: 10.1016/j.eja.2020.126197</a:t>
            </a:r>
            <a:endParaRPr lang="en-GB" sz="1400" dirty="0">
              <a:latin typeface="Verdana" pitchFamily="34" charset="0"/>
            </a:endParaRPr>
          </a:p>
        </p:txBody>
      </p:sp>
      <p:pic>
        <p:nvPicPr>
          <p:cNvPr id="2" name="Picture 1">
            <a:extLst>
              <a:ext uri="{FF2B5EF4-FFF2-40B4-BE49-F238E27FC236}">
                <a16:creationId xmlns:a16="http://schemas.microsoft.com/office/drawing/2014/main" id="{75396A6E-76B6-D325-A65B-84E97B60DA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00" b="97500" l="10000" r="90000">
                        <a14:foregroundMark x1="37000" y1="10500" x2="57500" y2="15500"/>
                        <a14:foregroundMark x1="49500" y1="6500" x2="56500" y2="8500"/>
                        <a14:foregroundMark x1="55000" y1="5000" x2="62500" y2="9000"/>
                        <a14:foregroundMark x1="77000" y1="81000" x2="33500" y2="77000"/>
                        <a14:foregroundMark x1="33500" y1="77000" x2="22000" y2="83500"/>
                        <a14:foregroundMark x1="16500" y1="88000" x2="84500" y2="94500"/>
                        <a14:foregroundMark x1="13500" y1="96000" x2="41500" y2="97500"/>
                        <a14:foregroundMark x1="41500" y1="97500" x2="57000" y2="97000"/>
                        <a14:foregroundMark x1="37500" y1="10000" x2="48000" y2="4500"/>
                        <a14:foregroundMark x1="64000" y1="10500" x2="66000" y2="14500"/>
                        <a14:foregroundMark x1="68500" y1="20000" x2="67500" y2="40500"/>
                        <a14:foregroundMark x1="31500" y1="29000" x2="33000" y2="62500"/>
                        <a14:foregroundMark x1="29000" y1="39000" x2="31000" y2="66000"/>
                        <a14:foregroundMark x1="31000" y1="66000" x2="32500" y2="70000"/>
                      </a14:backgroundRemoval>
                    </a14:imgEffect>
                  </a14:imgLayer>
                </a14:imgProps>
              </a:ext>
            </a:extLst>
          </a:blip>
          <a:stretch>
            <a:fillRect/>
          </a:stretch>
        </p:blipFill>
        <p:spPr>
          <a:xfrm>
            <a:off x="8121854" y="3806537"/>
            <a:ext cx="884511" cy="884511"/>
          </a:xfrm>
          <a:prstGeom prst="rect">
            <a:avLst/>
          </a:prstGeom>
        </p:spPr>
      </p:pic>
    </p:spTree>
    <p:extLst>
      <p:ext uri="{BB962C8B-B14F-4D97-AF65-F5344CB8AC3E}">
        <p14:creationId xmlns:p14="http://schemas.microsoft.com/office/powerpoint/2010/main" val="1910327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9E7E78-FA6E-82B0-7E66-62AB0D68C2CE}"/>
              </a:ext>
            </a:extLst>
          </p:cNvPr>
          <p:cNvPicPr>
            <a:picLocks noGrp="1" noChangeAspect="1"/>
          </p:cNvPicPr>
          <p:nvPr>
            <p:ph type="pic" sz="quarter" idx="16"/>
          </p:nvPr>
        </p:nvPicPr>
        <p:blipFill rotWithShape="1">
          <a:blip r:embed="rId3"/>
          <a:srcRect t="26" r="15162" b="10115"/>
          <a:stretch/>
        </p:blipFill>
        <p:spPr>
          <a:xfrm>
            <a:off x="0" y="-307232"/>
            <a:ext cx="9144000" cy="5450732"/>
          </a:xfrm>
          <a:prstGeom prst="rect">
            <a:avLst/>
          </a:prstGeom>
        </p:spPr>
      </p:pic>
      <p:sp>
        <p:nvSpPr>
          <p:cNvPr id="3" name="Slide Number Placeholder 2">
            <a:extLst>
              <a:ext uri="{FF2B5EF4-FFF2-40B4-BE49-F238E27FC236}">
                <a16:creationId xmlns:a16="http://schemas.microsoft.com/office/drawing/2014/main" id="{50F6D38D-8D49-26CE-9F21-3CDE4C5DCA10}"/>
              </a:ext>
            </a:extLst>
          </p:cNvPr>
          <p:cNvSpPr>
            <a:spLocks noGrp="1"/>
          </p:cNvSpPr>
          <p:nvPr>
            <p:ph type="sldNum" sz="quarter" idx="17"/>
          </p:nvPr>
        </p:nvSpPr>
        <p:spPr/>
        <p:txBody>
          <a:bodyPr/>
          <a:lstStyle/>
          <a:p>
            <a:pPr algn="r"/>
            <a:fld id="{F25965E0-7062-474C-8671-DB3A3CE669B0}" type="slidenum">
              <a:rPr lang="nl-NL" smtClean="0"/>
              <a:pPr algn="r"/>
              <a:t>19</a:t>
            </a:fld>
            <a:endParaRPr lang="nl-NL"/>
          </a:p>
        </p:txBody>
      </p:sp>
      <p:sp>
        <p:nvSpPr>
          <p:cNvPr id="6" name="Title 5">
            <a:extLst>
              <a:ext uri="{FF2B5EF4-FFF2-40B4-BE49-F238E27FC236}">
                <a16:creationId xmlns:a16="http://schemas.microsoft.com/office/drawing/2014/main" id="{B2D4D1D2-3230-E2BB-8E4D-C6567653A23A}"/>
              </a:ext>
            </a:extLst>
          </p:cNvPr>
          <p:cNvSpPr>
            <a:spLocks noGrp="1"/>
          </p:cNvSpPr>
          <p:nvPr>
            <p:ph type="title"/>
          </p:nvPr>
        </p:nvSpPr>
        <p:spPr>
          <a:xfrm>
            <a:off x="561600" y="172641"/>
            <a:ext cx="8330400" cy="576832"/>
          </a:xfrm>
        </p:spPr>
        <p:txBody>
          <a:bodyPr/>
          <a:lstStyle/>
          <a:p>
            <a:r>
              <a:rPr lang="nl-NL" dirty="0">
                <a:solidFill>
                  <a:srgbClr val="005172"/>
                </a:solidFill>
              </a:rPr>
              <a:t>From simpel-&gt;</a:t>
            </a:r>
            <a:r>
              <a:rPr lang="nl-NL" dirty="0" err="1">
                <a:solidFill>
                  <a:srgbClr val="005172"/>
                </a:solidFill>
              </a:rPr>
              <a:t>labour</a:t>
            </a:r>
            <a:r>
              <a:rPr lang="nl-NL" dirty="0">
                <a:solidFill>
                  <a:srgbClr val="005172"/>
                </a:solidFill>
              </a:rPr>
              <a:t> </a:t>
            </a:r>
            <a:r>
              <a:rPr lang="nl-NL" dirty="0" err="1">
                <a:solidFill>
                  <a:srgbClr val="005172"/>
                </a:solidFill>
              </a:rPr>
              <a:t>efficient</a:t>
            </a:r>
            <a:endParaRPr lang="en-US" dirty="0">
              <a:solidFill>
                <a:srgbClr val="005172"/>
              </a:solidFill>
            </a:endParaRPr>
          </a:p>
        </p:txBody>
      </p:sp>
      <p:sp>
        <p:nvSpPr>
          <p:cNvPr id="4" name="AutoShape 2">
            <a:extLst>
              <a:ext uri="{FF2B5EF4-FFF2-40B4-BE49-F238E27FC236}">
                <a16:creationId xmlns:a16="http://schemas.microsoft.com/office/drawing/2014/main" id="{07220E29-1F23-FC8D-6781-3A52992CB12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6426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B204B5-0DC5-CACF-36DC-AAB62C742FCC}"/>
              </a:ext>
            </a:extLst>
          </p:cNvPr>
          <p:cNvGrpSpPr/>
          <p:nvPr/>
        </p:nvGrpSpPr>
        <p:grpSpPr>
          <a:xfrm>
            <a:off x="4261050" y="724506"/>
            <a:ext cx="4670550" cy="4373516"/>
            <a:chOff x="4261050" y="511723"/>
            <a:chExt cx="4670550" cy="4373516"/>
          </a:xfrm>
        </p:grpSpPr>
        <p:pic>
          <p:nvPicPr>
            <p:cNvPr id="5" name="Picture 2">
              <a:extLst>
                <a:ext uri="{FF2B5EF4-FFF2-40B4-BE49-F238E27FC236}">
                  <a16:creationId xmlns:a16="http://schemas.microsoft.com/office/drawing/2014/main" id="{72F235CB-B299-4F61-21A1-1E23A1B72C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1050" y="511723"/>
              <a:ext cx="4670550" cy="4261877"/>
            </a:xfrm>
            <a:prstGeom prst="rect">
              <a:avLst/>
            </a:prstGeom>
            <a:noFill/>
          </p:spPr>
        </p:pic>
        <p:sp>
          <p:nvSpPr>
            <p:cNvPr id="6" name="TextBox 5">
              <a:extLst>
                <a:ext uri="{FF2B5EF4-FFF2-40B4-BE49-F238E27FC236}">
                  <a16:creationId xmlns:a16="http://schemas.microsoft.com/office/drawing/2014/main" id="{73A187EB-2952-F708-263C-235BCAAB1472}"/>
                </a:ext>
              </a:extLst>
            </p:cNvPr>
            <p:cNvSpPr txBox="1"/>
            <p:nvPr/>
          </p:nvSpPr>
          <p:spPr bwMode="auto">
            <a:xfrm>
              <a:off x="4261050" y="4378314"/>
              <a:ext cx="4670550" cy="506925"/>
            </a:xfrm>
            <a:prstGeom prst="rect">
              <a:avLst/>
            </a:prstGeom>
            <a:noFill/>
            <a:ln>
              <a:noFill/>
            </a:ln>
          </p:spPr>
          <p:txBody>
            <a:bodyPr vert="horz" wrap="square" lIns="90000" tIns="45720" rIns="91440" bIns="45720" numCol="1" rtlCol="0" anchor="t" anchorCtr="0" compatLnSpc="1">
              <a:prstTxWarp prst="textNoShape">
                <a:avLst/>
              </a:prstTxWarp>
              <a:normAutofit/>
            </a:bodyPr>
            <a:lstStyle/>
            <a:p>
              <a:pPr>
                <a:lnSpc>
                  <a:spcPts val="2400"/>
                </a:lnSpc>
                <a:spcBef>
                  <a:spcPts val="1100"/>
                </a:spcBef>
                <a:buClr>
                  <a:schemeClr val="bg2"/>
                </a:buClr>
                <a:buSzPct val="140000"/>
              </a:pPr>
              <a:r>
                <a:rPr lang="en-GB" sz="1000" b="0" i="0" u="none" strike="noStrike" kern="1200" dirty="0">
                  <a:solidFill>
                    <a:schemeClr val="bg1"/>
                  </a:solidFill>
                  <a:effectLst/>
                  <a:latin typeface="Verdana" pitchFamily="34" charset="0"/>
                  <a:ea typeface="+mn-ea"/>
                  <a:cs typeface="+mn-cs"/>
                  <a:hlinkClick r:id="rId4">
                    <a:extLst>
                      <a:ext uri="{A12FA001-AC4F-418D-AE19-62706E023703}">
                        <ahyp:hlinkClr xmlns:ahyp="http://schemas.microsoft.com/office/drawing/2018/hyperlinkcolor" val="tx"/>
                      </a:ext>
                    </a:extLst>
                  </a:hlinkClick>
                </a:rPr>
                <a:t>Petersen-</a:t>
              </a:r>
              <a:r>
                <a:rPr lang="en-GB" sz="1000" b="0" i="0" u="none" strike="noStrike" kern="1200" dirty="0" err="1">
                  <a:solidFill>
                    <a:schemeClr val="bg1"/>
                  </a:solidFill>
                  <a:effectLst/>
                  <a:latin typeface="Verdana" pitchFamily="34" charset="0"/>
                  <a:ea typeface="+mn-ea"/>
                  <a:cs typeface="+mn-cs"/>
                  <a:hlinkClick r:id="rId4">
                    <a:extLst>
                      <a:ext uri="{A12FA001-AC4F-418D-AE19-62706E023703}">
                        <ahyp:hlinkClr xmlns:ahyp="http://schemas.microsoft.com/office/drawing/2018/hyperlinkcolor" val="tx"/>
                      </a:ext>
                    </a:extLst>
                  </a:hlinkClick>
                </a:rPr>
                <a:t>Rockney</a:t>
              </a:r>
              <a:r>
                <a:rPr lang="en-GB" sz="1000" b="0" i="0" u="none" strike="noStrike" kern="1200" dirty="0">
                  <a:solidFill>
                    <a:schemeClr val="bg1"/>
                  </a:solidFill>
                  <a:effectLst/>
                  <a:latin typeface="Verdana" pitchFamily="34" charset="0"/>
                  <a:ea typeface="+mn-ea"/>
                  <a:cs typeface="+mn-cs"/>
                  <a:hlinkClick r:id="rId4">
                    <a:extLst>
                      <a:ext uri="{A12FA001-AC4F-418D-AE19-62706E023703}">
                        <ahyp:hlinkClr xmlns:ahyp="http://schemas.microsoft.com/office/drawing/2018/hyperlinkcolor" val="tx"/>
                      </a:ext>
                    </a:extLst>
                  </a:hlinkClick>
                </a:rPr>
                <a:t> (2021) https://doi.org/10.3389/fsufs.2021.564900</a:t>
              </a:r>
              <a:endParaRPr lang="en-GB" sz="1000" kern="1200" dirty="0">
                <a:solidFill>
                  <a:schemeClr val="bg1"/>
                </a:solidFill>
                <a:latin typeface="Verdana" pitchFamily="34" charset="0"/>
                <a:ea typeface="+mn-ea"/>
                <a:cs typeface="+mn-cs"/>
              </a:endParaRPr>
            </a:p>
          </p:txBody>
        </p:sp>
      </p:grpSp>
      <p:sp>
        <p:nvSpPr>
          <p:cNvPr id="11" name="Title 2">
            <a:extLst>
              <a:ext uri="{FF2B5EF4-FFF2-40B4-BE49-F238E27FC236}">
                <a16:creationId xmlns:a16="http://schemas.microsoft.com/office/drawing/2014/main" id="{BE28D462-2F3E-01F7-7270-BF0CB4F9AD43}"/>
              </a:ext>
            </a:extLst>
          </p:cNvPr>
          <p:cNvSpPr>
            <a:spLocks noGrp="1"/>
          </p:cNvSpPr>
          <p:nvPr>
            <p:ph type="title"/>
          </p:nvPr>
        </p:nvSpPr>
        <p:spPr>
          <a:xfrm>
            <a:off x="561600" y="169210"/>
            <a:ext cx="8088914" cy="576832"/>
          </a:xfrm>
        </p:spPr>
        <p:txBody>
          <a:bodyPr/>
          <a:lstStyle/>
          <a:p>
            <a:r>
              <a:rPr lang="en-GB" dirty="0"/>
              <a:t>Dark clouds on the horizon of agriculture</a:t>
            </a:r>
            <a:endParaRPr lang="en-US" dirty="0"/>
          </a:p>
        </p:txBody>
      </p:sp>
      <p:sp>
        <p:nvSpPr>
          <p:cNvPr id="4" name="Slide Number Placeholder 3">
            <a:extLst>
              <a:ext uri="{FF2B5EF4-FFF2-40B4-BE49-F238E27FC236}">
                <a16:creationId xmlns:a16="http://schemas.microsoft.com/office/drawing/2014/main" id="{AD012F1C-7956-1E1C-4B9F-A2C7FD264AEE}"/>
              </a:ext>
            </a:extLst>
          </p:cNvPr>
          <p:cNvSpPr>
            <a:spLocks noGrp="1"/>
          </p:cNvSpPr>
          <p:nvPr>
            <p:ph type="sldNum" sz="quarter" idx="18"/>
          </p:nvPr>
        </p:nvSpPr>
        <p:spPr>
          <a:xfrm>
            <a:off x="8463600" y="4773600"/>
            <a:ext cx="468000" cy="123188"/>
          </a:xfrm>
        </p:spPr>
        <p:txBody>
          <a:bodyPr wrap="square" tIns="0" rIns="36000" bIns="0" rtlCol="0">
            <a:normAutofit/>
          </a:bodyPr>
          <a:lstStyle/>
          <a:p>
            <a:pPr algn="r">
              <a:spcAft>
                <a:spcPts val="600"/>
              </a:spcAft>
            </a:pPr>
            <a:fld id="{7B5A9500-C05F-4999-B7F9-7A0F8E04E77B}" type="slidenum">
              <a:rPr lang="nl-NL" smtClean="0"/>
              <a:pPr algn="r">
                <a:spcAft>
                  <a:spcPts val="600"/>
                </a:spcAft>
              </a:pPr>
              <a:t>2</a:t>
            </a:fld>
            <a:endParaRPr lang="nl-NL"/>
          </a:p>
        </p:txBody>
      </p:sp>
      <p:sp>
        <p:nvSpPr>
          <p:cNvPr id="9" name="Text Placeholder 1">
            <a:extLst>
              <a:ext uri="{FF2B5EF4-FFF2-40B4-BE49-F238E27FC236}">
                <a16:creationId xmlns:a16="http://schemas.microsoft.com/office/drawing/2014/main" id="{DE7B37D3-2DC6-E73E-B6FC-0C0B5A02849F}"/>
              </a:ext>
            </a:extLst>
          </p:cNvPr>
          <p:cNvSpPr>
            <a:spLocks noGrp="1"/>
          </p:cNvSpPr>
          <p:nvPr>
            <p:ph type="body" sz="quarter" idx="17"/>
          </p:nvPr>
        </p:nvSpPr>
        <p:spPr>
          <a:xfrm>
            <a:off x="352850" y="1281537"/>
            <a:ext cx="3874036" cy="3091979"/>
          </a:xfrm>
        </p:spPr>
        <p:txBody>
          <a:bodyPr/>
          <a:lstStyle/>
          <a:p>
            <a:r>
              <a:rPr lang="en-US" dirty="0"/>
              <a:t>The Anthropocene “triple threat”, agriculture should:</a:t>
            </a:r>
          </a:p>
          <a:p>
            <a:r>
              <a:rPr lang="en-US" dirty="0"/>
              <a:t>-Provide healthy diets to many</a:t>
            </a:r>
          </a:p>
          <a:p>
            <a:r>
              <a:rPr lang="en-US" dirty="0"/>
              <a:t>-deal with a changing climate</a:t>
            </a:r>
          </a:p>
          <a:p>
            <a:r>
              <a:rPr lang="en-US" dirty="0"/>
              <a:t>-be nature positive</a:t>
            </a:r>
          </a:p>
          <a:p>
            <a:endParaRPr lang="en-US" dirty="0"/>
          </a:p>
        </p:txBody>
      </p:sp>
    </p:spTree>
    <p:extLst>
      <p:ext uri="{BB962C8B-B14F-4D97-AF65-F5344CB8AC3E}">
        <p14:creationId xmlns:p14="http://schemas.microsoft.com/office/powerpoint/2010/main" val="168799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35" t="30068" r="10052" b="2394"/>
          <a:stretch/>
        </p:blipFill>
        <p:spPr>
          <a:xfrm>
            <a:off x="-214621" y="0"/>
            <a:ext cx="9259021" cy="5143500"/>
          </a:xfrm>
          <a:prstGeom prst="rect">
            <a:avLst/>
          </a:prstGeom>
        </p:spPr>
      </p:pic>
      <p:sp>
        <p:nvSpPr>
          <p:cNvPr id="3" name="Title 1">
            <a:extLst>
              <a:ext uri="{FF2B5EF4-FFF2-40B4-BE49-F238E27FC236}">
                <a16:creationId xmlns:a16="http://schemas.microsoft.com/office/drawing/2014/main" id="{4068C117-CA16-AE6A-7161-18669933F2FB}"/>
              </a:ext>
            </a:extLst>
          </p:cNvPr>
          <p:cNvSpPr txBox="1">
            <a:spLocks/>
          </p:cNvSpPr>
          <p:nvPr/>
        </p:nvSpPr>
        <p:spPr bwMode="auto">
          <a:xfrm>
            <a:off x="714000" y="321611"/>
            <a:ext cx="8330400" cy="593738"/>
          </a:xfrm>
          <a:prstGeom prst="rect">
            <a:avLst/>
          </a:prstGeom>
          <a:solidFill>
            <a:schemeClr val="bg1">
              <a:lumMod val="85000"/>
              <a:alpha val="61000"/>
            </a:schemeClr>
          </a:solid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lvl1pPr algn="l" rtl="0" fontAlgn="base">
              <a:lnSpc>
                <a:spcPts val="3200"/>
              </a:lnSpc>
              <a:spcBef>
                <a:spcPct val="0"/>
              </a:spcBef>
              <a:spcAft>
                <a:spcPct val="0"/>
              </a:spcAft>
              <a:defRPr sz="26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en-GB" dirty="0">
                <a:solidFill>
                  <a:schemeClr val="bg1"/>
                </a:solidFill>
              </a:rPr>
              <a:t>To more complex: labour intensive</a:t>
            </a:r>
            <a:endParaRPr lang="en-US" dirty="0">
              <a:solidFill>
                <a:schemeClr val="bg1"/>
              </a:solidFill>
            </a:endParaRPr>
          </a:p>
        </p:txBody>
      </p:sp>
    </p:spTree>
    <p:extLst>
      <p:ext uri="{BB962C8B-B14F-4D97-AF65-F5344CB8AC3E}">
        <p14:creationId xmlns:p14="http://schemas.microsoft.com/office/powerpoint/2010/main" val="3400177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8FC58-7C0D-77D8-BB4F-28CD0B3E1AE2}"/>
              </a:ext>
            </a:extLst>
          </p:cNvPr>
          <p:cNvSpPr>
            <a:spLocks noGrp="1"/>
          </p:cNvSpPr>
          <p:nvPr>
            <p:ph type="title"/>
          </p:nvPr>
        </p:nvSpPr>
        <p:spPr>
          <a:xfrm>
            <a:off x="561600" y="169211"/>
            <a:ext cx="8330400" cy="593738"/>
          </a:xfrm>
        </p:spPr>
        <p:txBody>
          <a:bodyPr wrap="square" anchor="t">
            <a:normAutofit/>
          </a:bodyPr>
          <a:lstStyle/>
          <a:p>
            <a:r>
              <a:rPr lang="en-GB" dirty="0"/>
              <a:t>To(o) complicated: </a:t>
            </a:r>
            <a:endParaRPr lang="en-US" dirty="0"/>
          </a:p>
        </p:txBody>
      </p:sp>
      <p:pic>
        <p:nvPicPr>
          <p:cNvPr id="4" name="Picture 3">
            <a:extLst>
              <a:ext uri="{FF2B5EF4-FFF2-40B4-BE49-F238E27FC236}">
                <a16:creationId xmlns:a16="http://schemas.microsoft.com/office/drawing/2014/main" id="{E36490EE-A72D-1D95-7A82-3296033A5305}"/>
              </a:ext>
            </a:extLst>
          </p:cNvPr>
          <p:cNvPicPr>
            <a:picLocks noChangeAspect="1"/>
          </p:cNvPicPr>
          <p:nvPr/>
        </p:nvPicPr>
        <p:blipFill>
          <a:blip r:embed="rId5"/>
          <a:stretch>
            <a:fillRect/>
          </a:stretch>
        </p:blipFill>
        <p:spPr>
          <a:xfrm>
            <a:off x="185067" y="868600"/>
            <a:ext cx="4541733" cy="3406300"/>
          </a:xfrm>
          <a:prstGeom prst="rect">
            <a:avLst/>
          </a:prstGeom>
          <a:noFill/>
        </p:spPr>
      </p:pic>
      <p:pic>
        <p:nvPicPr>
          <p:cNvPr id="6" name="VID-20190920-WA0001">
            <a:hlinkClick r:id="" action="ppaction://media"/>
            <a:extLst>
              <a:ext uri="{FF2B5EF4-FFF2-40B4-BE49-F238E27FC236}">
                <a16:creationId xmlns:a16="http://schemas.microsoft.com/office/drawing/2014/main" id="{F81D0C95-AA7A-4EAC-E704-A8C2946A96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94933" y="1149350"/>
            <a:ext cx="4064000" cy="2235200"/>
          </a:xfrm>
          <a:prstGeom prst="rect">
            <a:avLst/>
          </a:prstGeom>
        </p:spPr>
      </p:pic>
    </p:spTree>
    <p:extLst>
      <p:ext uri="{BB962C8B-B14F-4D97-AF65-F5344CB8AC3E}">
        <p14:creationId xmlns:p14="http://schemas.microsoft.com/office/powerpoint/2010/main" val="5054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7BFB109F-22E5-04C8-82B8-4F601E2BE5F3}"/>
              </a:ext>
            </a:extLst>
          </p:cNvPr>
          <p:cNvPicPr>
            <a:picLocks noGrp="1" noChangeAspect="1"/>
          </p:cNvPicPr>
          <p:nvPr/>
        </p:nvPicPr>
        <p:blipFill>
          <a:blip r:embed="rId3"/>
          <a:stretch>
            <a:fillRect/>
          </a:stretch>
        </p:blipFill>
        <p:spPr>
          <a:xfrm>
            <a:off x="6521982" y="3054809"/>
            <a:ext cx="2380350" cy="1946040"/>
          </a:xfrm>
          <a:prstGeom prst="rect">
            <a:avLst/>
          </a:prstGeom>
        </p:spPr>
      </p:pic>
      <p:sp>
        <p:nvSpPr>
          <p:cNvPr id="11" name="Rectangle: Rounded Corners 10">
            <a:extLst>
              <a:ext uri="{FF2B5EF4-FFF2-40B4-BE49-F238E27FC236}">
                <a16:creationId xmlns:a16="http://schemas.microsoft.com/office/drawing/2014/main" id="{452E2C54-B9B0-419A-20CC-FDEA60E1DBD0}"/>
              </a:ext>
            </a:extLst>
          </p:cNvPr>
          <p:cNvSpPr/>
          <p:nvPr/>
        </p:nvSpPr>
        <p:spPr>
          <a:xfrm>
            <a:off x="6592207" y="3587408"/>
            <a:ext cx="2301870" cy="277409"/>
          </a:xfrm>
          <a:prstGeom prst="roundRect">
            <a:avLst/>
          </a:prstGeom>
          <a:solidFill>
            <a:srgbClr val="00B050">
              <a:alpha val="20000"/>
            </a:srgb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en-GB" sz="1050">
              <a:solidFill>
                <a:schemeClr val="tx1"/>
              </a:solidFill>
            </a:endParaRPr>
          </a:p>
        </p:txBody>
      </p:sp>
      <p:pic>
        <p:nvPicPr>
          <p:cNvPr id="8" name="Content Placeholder 6">
            <a:extLst>
              <a:ext uri="{FF2B5EF4-FFF2-40B4-BE49-F238E27FC236}">
                <a16:creationId xmlns:a16="http://schemas.microsoft.com/office/drawing/2014/main" id="{4BAB4012-0721-117A-5623-F6C55D4CDE57}"/>
              </a:ext>
            </a:extLst>
          </p:cNvPr>
          <p:cNvPicPr>
            <a:picLocks noGrp="1" noChangeAspect="1"/>
          </p:cNvPicPr>
          <p:nvPr/>
        </p:nvPicPr>
        <p:blipFill>
          <a:blip r:embed="rId4"/>
          <a:stretch>
            <a:fillRect/>
          </a:stretch>
        </p:blipFill>
        <p:spPr>
          <a:xfrm>
            <a:off x="3897004" y="3051019"/>
            <a:ext cx="2380351" cy="1946041"/>
          </a:xfrm>
          <a:prstGeom prst="rect">
            <a:avLst/>
          </a:prstGeom>
        </p:spPr>
      </p:pic>
      <p:sp>
        <p:nvSpPr>
          <p:cNvPr id="31" name="Title 1">
            <a:extLst>
              <a:ext uri="{FF2B5EF4-FFF2-40B4-BE49-F238E27FC236}">
                <a16:creationId xmlns:a16="http://schemas.microsoft.com/office/drawing/2014/main" id="{ECFDB3FD-251D-4901-B595-EBF885AC9FA0}"/>
              </a:ext>
            </a:extLst>
          </p:cNvPr>
          <p:cNvSpPr txBox="1">
            <a:spLocks/>
          </p:cNvSpPr>
          <p:nvPr/>
        </p:nvSpPr>
        <p:spPr bwMode="auto">
          <a:xfrm>
            <a:off x="1105754" y="169210"/>
            <a:ext cx="7786246" cy="576832"/>
          </a:xfrm>
          <a:prstGeom prst="rect">
            <a:avLst/>
          </a:prstGeom>
          <a:solidFill>
            <a:srgbClr val="FFFFFF"/>
          </a:solidFill>
          <a:ln w="0">
            <a:gradFill>
              <a:gsLst>
                <a:gs pos="0">
                  <a:srgbClr val="005172"/>
                </a:gs>
                <a:gs pos="1000">
                  <a:srgbClr val="005172">
                    <a:alpha val="0"/>
                  </a:srgbClr>
                </a:gs>
                <a:gs pos="99000">
                  <a:srgbClr val="005172">
                    <a:alpha val="0"/>
                  </a:srgbClr>
                </a:gs>
                <a:gs pos="100000">
                  <a:srgbClr val="005172"/>
                </a:gs>
              </a:gsLst>
              <a:lin ang="5400000" scaled="0"/>
            </a:gradFill>
          </a:ln>
        </p:spPr>
        <p:txBody>
          <a:bodyPr vert="horz" wrap="square" lIns="18000" tIns="18000" rIns="91440" bIns="180000" numCol="1" anchor="t" anchorCtr="0" compatLnSpc="1">
            <a:prstTxWarp prst="textNoShape">
              <a:avLst/>
            </a:prstTxWarp>
            <a:spAutoFit/>
          </a:bodyPr>
          <a:lstStyle>
            <a:lvl1pPr algn="l" rtl="0" fontAlgn="base">
              <a:lnSpc>
                <a:spcPts val="3200"/>
              </a:lnSpc>
              <a:spcBef>
                <a:spcPct val="0"/>
              </a:spcBef>
              <a:spcAft>
                <a:spcPct val="0"/>
              </a:spcAft>
              <a:defRPr sz="26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0" lang="en-GB" sz="2600" b="0" i="0" u="none" strike="noStrike" kern="1200" cap="none" spc="0" normalizeH="0" baseline="0" noProof="0" dirty="0">
                <a:ln>
                  <a:noFill/>
                </a:ln>
                <a:solidFill>
                  <a:srgbClr val="005172"/>
                </a:solidFill>
                <a:effectLst/>
                <a:uLnTx/>
                <a:uFillTx/>
                <a:latin typeface="Verdana" pitchFamily="34" charset="0"/>
                <a:ea typeface="+mj-ea"/>
                <a:cs typeface="+mj-cs"/>
              </a:rPr>
              <a:t>There is no best neighbour, context matters</a:t>
            </a:r>
          </a:p>
        </p:txBody>
      </p:sp>
      <p:grpSp>
        <p:nvGrpSpPr>
          <p:cNvPr id="42" name="Group 41">
            <a:extLst>
              <a:ext uri="{FF2B5EF4-FFF2-40B4-BE49-F238E27FC236}">
                <a16:creationId xmlns:a16="http://schemas.microsoft.com/office/drawing/2014/main" id="{4B972E15-37F3-4BCB-B67B-308682909D1F}"/>
              </a:ext>
            </a:extLst>
          </p:cNvPr>
          <p:cNvGrpSpPr/>
          <p:nvPr/>
        </p:nvGrpSpPr>
        <p:grpSpPr>
          <a:xfrm>
            <a:off x="365294" y="641582"/>
            <a:ext cx="8334504" cy="2380247"/>
            <a:chOff x="-32793" y="1029415"/>
            <a:chExt cx="8467188" cy="2520921"/>
          </a:xfrm>
        </p:grpSpPr>
        <p:pic>
          <p:nvPicPr>
            <p:cNvPr id="43" name="Picture 42">
              <a:extLst>
                <a:ext uri="{FF2B5EF4-FFF2-40B4-BE49-F238E27FC236}">
                  <a16:creationId xmlns:a16="http://schemas.microsoft.com/office/drawing/2014/main" id="{6DC5C385-787C-421C-9224-BB3CAA73B0DC}"/>
                </a:ext>
              </a:extLst>
            </p:cNvPr>
            <p:cNvPicPr>
              <a:picLocks noChangeAspect="1"/>
            </p:cNvPicPr>
            <p:nvPr/>
          </p:nvPicPr>
          <p:blipFill>
            <a:blip r:embed="rId5"/>
            <a:stretch>
              <a:fillRect/>
            </a:stretch>
          </p:blipFill>
          <p:spPr>
            <a:xfrm>
              <a:off x="3218586" y="1653876"/>
              <a:ext cx="2623982" cy="1896460"/>
            </a:xfrm>
            <a:prstGeom prst="rect">
              <a:avLst/>
            </a:prstGeom>
          </p:spPr>
        </p:pic>
        <p:pic>
          <p:nvPicPr>
            <p:cNvPr id="44" name="Picture 43">
              <a:extLst>
                <a:ext uri="{FF2B5EF4-FFF2-40B4-BE49-F238E27FC236}">
                  <a16:creationId xmlns:a16="http://schemas.microsoft.com/office/drawing/2014/main" id="{20BB5FB8-DE69-4032-A78E-F524B8BB8DD5}"/>
                </a:ext>
              </a:extLst>
            </p:cNvPr>
            <p:cNvPicPr>
              <a:picLocks noChangeAspect="1"/>
            </p:cNvPicPr>
            <p:nvPr/>
          </p:nvPicPr>
          <p:blipFill>
            <a:blip r:embed="rId6"/>
            <a:stretch>
              <a:fillRect/>
            </a:stretch>
          </p:blipFill>
          <p:spPr>
            <a:xfrm>
              <a:off x="270126" y="1653876"/>
              <a:ext cx="2892100" cy="1896459"/>
            </a:xfrm>
            <a:prstGeom prst="rect">
              <a:avLst/>
            </a:prstGeom>
          </p:spPr>
        </p:pic>
        <p:pic>
          <p:nvPicPr>
            <p:cNvPr id="45" name="Picture 44">
              <a:extLst>
                <a:ext uri="{FF2B5EF4-FFF2-40B4-BE49-F238E27FC236}">
                  <a16:creationId xmlns:a16="http://schemas.microsoft.com/office/drawing/2014/main" id="{B6C9DDFC-DBE4-4438-9308-B1258CAA904C}"/>
                </a:ext>
              </a:extLst>
            </p:cNvPr>
            <p:cNvPicPr>
              <a:picLocks noChangeAspect="1"/>
            </p:cNvPicPr>
            <p:nvPr/>
          </p:nvPicPr>
          <p:blipFill>
            <a:blip r:embed="rId7"/>
            <a:stretch>
              <a:fillRect/>
            </a:stretch>
          </p:blipFill>
          <p:spPr>
            <a:xfrm>
              <a:off x="5842567" y="1653876"/>
              <a:ext cx="2591828" cy="1896460"/>
            </a:xfrm>
            <a:prstGeom prst="rect">
              <a:avLst/>
            </a:prstGeom>
          </p:spPr>
        </p:pic>
        <p:sp>
          <p:nvSpPr>
            <p:cNvPr id="46" name="Rectangle 45">
              <a:extLst>
                <a:ext uri="{FF2B5EF4-FFF2-40B4-BE49-F238E27FC236}">
                  <a16:creationId xmlns:a16="http://schemas.microsoft.com/office/drawing/2014/main" id="{86920F05-C178-4BB1-BD1A-A281C618CEC4}"/>
                </a:ext>
              </a:extLst>
            </p:cNvPr>
            <p:cNvSpPr/>
            <p:nvPr/>
          </p:nvSpPr>
          <p:spPr>
            <a:xfrm>
              <a:off x="7225375" y="1315245"/>
              <a:ext cx="923907" cy="300082"/>
            </a:xfrm>
            <a:prstGeom prst="rect">
              <a:avLst/>
            </a:prstGeom>
          </p:spPr>
          <p:txBody>
            <a:bodyPr wrap="none">
              <a:spAutoFit/>
            </a:bodyPr>
            <a:lstStyle/>
            <a:p>
              <a:pPr defTabSz="685800" fontAlgn="auto">
                <a:spcBef>
                  <a:spcPts val="0"/>
                </a:spcBef>
                <a:spcAft>
                  <a:spcPts val="0"/>
                </a:spcAft>
              </a:pPr>
              <a:r>
                <a:rPr lang="nl-NL" sz="1350" u="sng">
                  <a:solidFill>
                    <a:prstClr val="black"/>
                  </a:solidFill>
                  <a:latin typeface="Calibri" panose="020F0502020204030204"/>
                </a:rPr>
                <a:t>Pest </a:t>
              </a:r>
              <a:r>
                <a:rPr lang="nl-NL" sz="1350" u="sng" err="1">
                  <a:solidFill>
                    <a:prstClr val="black"/>
                  </a:solidFill>
                  <a:latin typeface="Calibri" panose="020F0502020204030204"/>
                </a:rPr>
                <a:t>injury</a:t>
              </a:r>
              <a:endParaRPr lang="nl-NL" sz="1350" u="sng">
                <a:solidFill>
                  <a:prstClr val="black"/>
                </a:solidFill>
                <a:latin typeface="Calibri" panose="020F0502020204030204"/>
              </a:endParaRPr>
            </a:p>
          </p:txBody>
        </p:sp>
        <p:sp>
          <p:nvSpPr>
            <p:cNvPr id="47" name="Rectangle 46">
              <a:extLst>
                <a:ext uri="{FF2B5EF4-FFF2-40B4-BE49-F238E27FC236}">
                  <a16:creationId xmlns:a16="http://schemas.microsoft.com/office/drawing/2014/main" id="{435019CE-03AC-4B69-B62A-463B40A45739}"/>
                </a:ext>
              </a:extLst>
            </p:cNvPr>
            <p:cNvSpPr/>
            <p:nvPr/>
          </p:nvSpPr>
          <p:spPr>
            <a:xfrm>
              <a:off x="4798587" y="1315969"/>
              <a:ext cx="1220806" cy="325967"/>
            </a:xfrm>
            <a:prstGeom prst="rect">
              <a:avLst/>
            </a:prstGeom>
          </p:spPr>
          <p:txBody>
            <a:bodyPr wrap="none">
              <a:spAutoFit/>
            </a:bodyPr>
            <a:lstStyle/>
            <a:p>
              <a:r>
                <a:rPr lang="nl-NL" sz="1400" u="sng" err="1">
                  <a:solidFill>
                    <a:schemeClr val="accent6"/>
                  </a:solidFill>
                </a:rPr>
                <a:t>Marketabillity</a:t>
              </a:r>
              <a:endParaRPr lang="nl-NL" sz="1400" u="sng">
                <a:solidFill>
                  <a:schemeClr val="accent6"/>
                </a:solidFill>
              </a:endParaRPr>
            </a:p>
          </p:txBody>
        </p:sp>
        <p:sp>
          <p:nvSpPr>
            <p:cNvPr id="48" name="Rectangle 47">
              <a:extLst>
                <a:ext uri="{FF2B5EF4-FFF2-40B4-BE49-F238E27FC236}">
                  <a16:creationId xmlns:a16="http://schemas.microsoft.com/office/drawing/2014/main" id="{F7583B46-8AF4-4CBA-A004-642BF2138D58}"/>
                </a:ext>
              </a:extLst>
            </p:cNvPr>
            <p:cNvSpPr/>
            <p:nvPr/>
          </p:nvSpPr>
          <p:spPr>
            <a:xfrm>
              <a:off x="1407381" y="1029416"/>
              <a:ext cx="175484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800" fontAlgn="auto">
                <a:spcBef>
                  <a:spcPts val="0"/>
                </a:spcBef>
                <a:spcAft>
                  <a:spcPts val="0"/>
                </a:spcAft>
              </a:pPr>
              <a:r>
                <a:rPr lang="nl-NL" sz="1350">
                  <a:solidFill>
                    <a:prstClr val="black"/>
                  </a:solidFill>
                  <a:latin typeface="Calibri" panose="020F0502020204030204"/>
                </a:rPr>
                <a:t>Productivity</a:t>
              </a:r>
            </a:p>
          </p:txBody>
        </p:sp>
        <p:sp>
          <p:nvSpPr>
            <p:cNvPr id="49" name="Rectangle 48">
              <a:extLst>
                <a:ext uri="{FF2B5EF4-FFF2-40B4-BE49-F238E27FC236}">
                  <a16:creationId xmlns:a16="http://schemas.microsoft.com/office/drawing/2014/main" id="{B18C2C57-BD67-4BB8-B826-372B9DABA6D5}"/>
                </a:ext>
              </a:extLst>
            </p:cNvPr>
            <p:cNvSpPr/>
            <p:nvPr/>
          </p:nvSpPr>
          <p:spPr>
            <a:xfrm rot="16200000">
              <a:off x="-826568" y="2435214"/>
              <a:ext cx="1887631" cy="300082"/>
            </a:xfrm>
            <a:prstGeom prst="rect">
              <a:avLst/>
            </a:prstGeom>
          </p:spPr>
          <p:txBody>
            <a:bodyPr wrap="none">
              <a:spAutoFit/>
            </a:bodyPr>
            <a:lstStyle/>
            <a:p>
              <a:pPr defTabSz="685800" fontAlgn="auto">
                <a:spcBef>
                  <a:spcPts val="0"/>
                </a:spcBef>
                <a:spcAft>
                  <a:spcPts val="0"/>
                </a:spcAft>
              </a:pPr>
              <a:r>
                <a:rPr lang="en-US" sz="1350" u="sng">
                  <a:solidFill>
                    <a:prstClr val="black"/>
                  </a:solidFill>
                  <a:latin typeface="Calibri" panose="020F0502020204030204"/>
                </a:rPr>
                <a:t>Agronomic classification</a:t>
              </a:r>
              <a:endParaRPr lang="nl-NL" sz="1350" u="sng">
                <a:solidFill>
                  <a:prstClr val="black"/>
                </a:solidFill>
                <a:latin typeface="Calibri" panose="020F0502020204030204"/>
              </a:endParaRPr>
            </a:p>
          </p:txBody>
        </p:sp>
        <p:sp>
          <p:nvSpPr>
            <p:cNvPr id="50" name="Rectangle 49">
              <a:extLst>
                <a:ext uri="{FF2B5EF4-FFF2-40B4-BE49-F238E27FC236}">
                  <a16:creationId xmlns:a16="http://schemas.microsoft.com/office/drawing/2014/main" id="{CAB14FC6-E379-4A9F-AB68-8A8DC4FFAE2F}"/>
                </a:ext>
              </a:extLst>
            </p:cNvPr>
            <p:cNvSpPr/>
            <p:nvPr/>
          </p:nvSpPr>
          <p:spPr>
            <a:xfrm>
              <a:off x="4335449" y="1029415"/>
              <a:ext cx="4098945" cy="3000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800" fontAlgn="auto">
                <a:spcBef>
                  <a:spcPts val="0"/>
                </a:spcBef>
                <a:spcAft>
                  <a:spcPts val="0"/>
                </a:spcAft>
              </a:pPr>
              <a:r>
                <a:rPr lang="nl-NL" sz="1350">
                  <a:solidFill>
                    <a:prstClr val="black"/>
                  </a:solidFill>
                  <a:latin typeface="Calibri" panose="020F0502020204030204"/>
                </a:rPr>
                <a:t>Product </a:t>
              </a:r>
              <a:r>
                <a:rPr lang="nl-NL" sz="1350" err="1">
                  <a:solidFill>
                    <a:prstClr val="black"/>
                  </a:solidFill>
                  <a:latin typeface="Calibri" panose="020F0502020204030204"/>
                </a:rPr>
                <a:t>Quality</a:t>
              </a:r>
              <a:endParaRPr lang="nl-NL" sz="1350">
                <a:solidFill>
                  <a:prstClr val="black"/>
                </a:solidFill>
                <a:latin typeface="Calibri" panose="020F0502020204030204"/>
              </a:endParaRPr>
            </a:p>
          </p:txBody>
        </p:sp>
        <p:sp>
          <p:nvSpPr>
            <p:cNvPr id="51" name="Rectangle: Rounded Corners 50">
              <a:extLst>
                <a:ext uri="{FF2B5EF4-FFF2-40B4-BE49-F238E27FC236}">
                  <a16:creationId xmlns:a16="http://schemas.microsoft.com/office/drawing/2014/main" id="{09733EC0-DD76-46B0-A331-BA801FD08319}"/>
                </a:ext>
              </a:extLst>
            </p:cNvPr>
            <p:cNvSpPr/>
            <p:nvPr/>
          </p:nvSpPr>
          <p:spPr>
            <a:xfrm>
              <a:off x="481886" y="2259029"/>
              <a:ext cx="2075651" cy="277408"/>
            </a:xfrm>
            <a:prstGeom prst="roundRect">
              <a:avLst/>
            </a:prstGeom>
            <a:solidFill>
              <a:srgbClr val="FF0000">
                <a:alpha val="20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defTabSz="685800" fontAlgn="auto">
                <a:spcBef>
                  <a:spcPts val="0"/>
                </a:spcBef>
                <a:spcAft>
                  <a:spcPts val="0"/>
                </a:spcAft>
              </a:pPr>
              <a:endParaRPr lang="en-GB" sz="1050">
                <a:solidFill>
                  <a:prstClr val="black"/>
                </a:solidFill>
                <a:latin typeface="Calibri" panose="020F0502020204030204"/>
              </a:endParaRPr>
            </a:p>
          </p:txBody>
        </p:sp>
        <p:sp>
          <p:nvSpPr>
            <p:cNvPr id="52" name="Rectangle: Rounded Corners 51">
              <a:extLst>
                <a:ext uri="{FF2B5EF4-FFF2-40B4-BE49-F238E27FC236}">
                  <a16:creationId xmlns:a16="http://schemas.microsoft.com/office/drawing/2014/main" id="{A2A0086D-B891-430E-87C6-8ACF33490900}"/>
                </a:ext>
              </a:extLst>
            </p:cNvPr>
            <p:cNvSpPr/>
            <p:nvPr/>
          </p:nvSpPr>
          <p:spPr>
            <a:xfrm>
              <a:off x="6126900" y="2143726"/>
              <a:ext cx="2023160" cy="277408"/>
            </a:xfrm>
            <a:prstGeom prst="roundRect">
              <a:avLst/>
            </a:prstGeom>
            <a:solidFill>
              <a:srgbClr val="00B050">
                <a:alpha val="20000"/>
              </a:srgb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defTabSz="685800" fontAlgn="auto">
                <a:spcBef>
                  <a:spcPts val="0"/>
                </a:spcBef>
                <a:spcAft>
                  <a:spcPts val="0"/>
                </a:spcAft>
              </a:pPr>
              <a:endParaRPr lang="en-GB" sz="1050">
                <a:solidFill>
                  <a:prstClr val="black"/>
                </a:solidFill>
                <a:latin typeface="Calibri" panose="020F0502020204030204"/>
              </a:endParaRPr>
            </a:p>
          </p:txBody>
        </p:sp>
        <p:sp>
          <p:nvSpPr>
            <p:cNvPr id="53" name="Rectangle: Rounded Corners 52">
              <a:extLst>
                <a:ext uri="{FF2B5EF4-FFF2-40B4-BE49-F238E27FC236}">
                  <a16:creationId xmlns:a16="http://schemas.microsoft.com/office/drawing/2014/main" id="{21312FD0-64F8-42BE-8A79-B386F7FFDA75}"/>
                </a:ext>
              </a:extLst>
            </p:cNvPr>
            <p:cNvSpPr/>
            <p:nvPr/>
          </p:nvSpPr>
          <p:spPr>
            <a:xfrm>
              <a:off x="1003306" y="3002668"/>
              <a:ext cx="2075651" cy="277408"/>
            </a:xfrm>
            <a:prstGeom prst="roundRect">
              <a:avLst/>
            </a:prstGeom>
            <a:solidFill>
              <a:srgbClr val="00B050">
                <a:alpha val="20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defTabSz="685800" fontAlgn="auto">
                <a:spcBef>
                  <a:spcPts val="0"/>
                </a:spcBef>
                <a:spcAft>
                  <a:spcPts val="0"/>
                </a:spcAft>
              </a:pPr>
              <a:endParaRPr lang="en-GB" sz="1050">
                <a:solidFill>
                  <a:prstClr val="black"/>
                </a:solidFill>
                <a:latin typeface="Calibri" panose="020F0502020204030204"/>
              </a:endParaRPr>
            </a:p>
          </p:txBody>
        </p:sp>
        <p:sp>
          <p:nvSpPr>
            <p:cNvPr id="54" name="Rectangle: Rounded Corners 53">
              <a:extLst>
                <a:ext uri="{FF2B5EF4-FFF2-40B4-BE49-F238E27FC236}">
                  <a16:creationId xmlns:a16="http://schemas.microsoft.com/office/drawing/2014/main" id="{FA16D0D6-8DCA-4F54-9076-E2ADF4C83ED5}"/>
                </a:ext>
              </a:extLst>
            </p:cNvPr>
            <p:cNvSpPr/>
            <p:nvPr/>
          </p:nvSpPr>
          <p:spPr>
            <a:xfrm>
              <a:off x="6174319" y="3002668"/>
              <a:ext cx="2075651" cy="277408"/>
            </a:xfrm>
            <a:prstGeom prst="roundRect">
              <a:avLst/>
            </a:prstGeom>
            <a:solidFill>
              <a:srgbClr val="00B050">
                <a:alpha val="20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defTabSz="685800" fontAlgn="auto">
                <a:spcBef>
                  <a:spcPts val="0"/>
                </a:spcBef>
                <a:spcAft>
                  <a:spcPts val="0"/>
                </a:spcAft>
              </a:pPr>
              <a:endParaRPr lang="en-GB" sz="1050">
                <a:solidFill>
                  <a:prstClr val="black"/>
                </a:solidFill>
                <a:latin typeface="Calibri" panose="020F0502020204030204"/>
              </a:endParaRPr>
            </a:p>
          </p:txBody>
        </p:sp>
        <p:sp>
          <p:nvSpPr>
            <p:cNvPr id="55" name="Rectangle: Rounded Corners 54">
              <a:extLst>
                <a:ext uri="{FF2B5EF4-FFF2-40B4-BE49-F238E27FC236}">
                  <a16:creationId xmlns:a16="http://schemas.microsoft.com/office/drawing/2014/main" id="{9CC4517D-DF2E-4576-A7B8-1807AF5D6FF5}"/>
                </a:ext>
              </a:extLst>
            </p:cNvPr>
            <p:cNvSpPr/>
            <p:nvPr/>
          </p:nvSpPr>
          <p:spPr>
            <a:xfrm>
              <a:off x="3493977" y="2262324"/>
              <a:ext cx="2149586" cy="277408"/>
            </a:xfrm>
            <a:prstGeom prst="roundRect">
              <a:avLst/>
            </a:prstGeom>
            <a:solidFill>
              <a:srgbClr val="00B050">
                <a:alpha val="20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defTabSz="685800" fontAlgn="auto">
                <a:spcBef>
                  <a:spcPts val="0"/>
                </a:spcBef>
                <a:spcAft>
                  <a:spcPts val="0"/>
                </a:spcAft>
              </a:pPr>
              <a:endParaRPr lang="en-GB" sz="1050">
                <a:solidFill>
                  <a:prstClr val="black"/>
                </a:solidFill>
                <a:latin typeface="Calibri" panose="020F0502020204030204"/>
              </a:endParaRPr>
            </a:p>
          </p:txBody>
        </p:sp>
      </p:grpSp>
      <p:sp>
        <p:nvSpPr>
          <p:cNvPr id="56" name="TextBox 55">
            <a:extLst>
              <a:ext uri="{FF2B5EF4-FFF2-40B4-BE49-F238E27FC236}">
                <a16:creationId xmlns:a16="http://schemas.microsoft.com/office/drawing/2014/main" id="{AEBAEB25-BE0C-4E7F-A42F-BD9C8BCA0B4B}"/>
              </a:ext>
            </a:extLst>
          </p:cNvPr>
          <p:cNvSpPr txBox="1"/>
          <p:nvPr/>
        </p:nvSpPr>
        <p:spPr>
          <a:xfrm>
            <a:off x="7378504" y="4721905"/>
            <a:ext cx="1811714" cy="286745"/>
          </a:xfrm>
          <a:prstGeom prst="rect">
            <a:avLst/>
          </a:prstGeom>
          <a:solidFill>
            <a:schemeClr val="bg1"/>
          </a:solidFill>
        </p:spPr>
        <p:txBody>
          <a:bodyPr wrap="none" rtlCol="0">
            <a:spAutoFit/>
          </a:bodyPr>
          <a:lstStyle/>
          <a:p>
            <a:pPr>
              <a:lnSpc>
                <a:spcPts val="1800"/>
              </a:lnSpc>
            </a:pPr>
            <a:r>
              <a:rPr lang="en-GB" sz="800" dirty="0">
                <a:latin typeface="Verdana" pitchFamily="34" charset="0"/>
              </a:rPr>
              <a:t>Javier Carrillo &amp; Titouan Le Noc</a:t>
            </a:r>
          </a:p>
        </p:txBody>
      </p:sp>
      <p:pic>
        <p:nvPicPr>
          <p:cNvPr id="57" name="Picture 2">
            <a:extLst>
              <a:ext uri="{FF2B5EF4-FFF2-40B4-BE49-F238E27FC236}">
                <a16:creationId xmlns:a16="http://schemas.microsoft.com/office/drawing/2014/main" id="{F21CA534-D5B9-447A-98DD-D9929B5D5A0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1149" t="40051" r="31500" b="42515"/>
          <a:stretch/>
        </p:blipFill>
        <p:spPr bwMode="auto">
          <a:xfrm>
            <a:off x="7852658" y="3863495"/>
            <a:ext cx="1111644" cy="9227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r Javier Carrillo Reche | University of Stirling">
            <a:extLst>
              <a:ext uri="{FF2B5EF4-FFF2-40B4-BE49-F238E27FC236}">
                <a16:creationId xmlns:a16="http://schemas.microsoft.com/office/drawing/2014/main" id="{90104C1B-D57B-498B-9953-0FAF8E9A371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6375" b="49125" l="36500" r="55333">
                        <a14:foregroundMark x1="39000" y1="49250" x2="51333" y2="48625"/>
                        <a14:foregroundMark x1="51333" y1="48625" x2="53833" y2="48625"/>
                        <a14:foregroundMark x1="51667" y1="46625" x2="50667" y2="45375"/>
                        <a14:foregroundMark x1="55333" y1="48750" x2="37833" y2="49125"/>
                      </a14:backgroundRemoval>
                    </a14:imgEffect>
                  </a14:imgLayer>
                </a14:imgProps>
              </a:ext>
              <a:ext uri="{28A0092B-C50C-407E-A947-70E740481C1C}">
                <a14:useLocalDpi xmlns:a14="http://schemas.microsoft.com/office/drawing/2010/main" val="0"/>
              </a:ext>
            </a:extLst>
          </a:blip>
          <a:srcRect l="34305" t="34959" r="42649" b="50000"/>
          <a:stretch/>
        </p:blipFill>
        <p:spPr bwMode="auto">
          <a:xfrm>
            <a:off x="7473414" y="3857016"/>
            <a:ext cx="1111644" cy="9673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372989-CAA3-D31D-1D48-A20EE34440A6}"/>
              </a:ext>
            </a:extLst>
          </p:cNvPr>
          <p:cNvPicPr>
            <a:picLocks noChangeAspect="1"/>
          </p:cNvPicPr>
          <p:nvPr/>
        </p:nvPicPr>
        <p:blipFill>
          <a:blip r:embed="rId12"/>
          <a:stretch>
            <a:fillRect/>
          </a:stretch>
        </p:blipFill>
        <p:spPr>
          <a:xfrm>
            <a:off x="927886" y="3124451"/>
            <a:ext cx="2529505" cy="2067982"/>
          </a:xfrm>
          <a:prstGeom prst="rect">
            <a:avLst/>
          </a:prstGeom>
        </p:spPr>
      </p:pic>
      <p:sp>
        <p:nvSpPr>
          <p:cNvPr id="3" name="Rectangle 2">
            <a:extLst>
              <a:ext uri="{FF2B5EF4-FFF2-40B4-BE49-F238E27FC236}">
                <a16:creationId xmlns:a16="http://schemas.microsoft.com/office/drawing/2014/main" id="{1FEDACCD-BD3A-8EE9-4545-A7477859D01E}"/>
              </a:ext>
            </a:extLst>
          </p:cNvPr>
          <p:cNvSpPr/>
          <p:nvPr/>
        </p:nvSpPr>
        <p:spPr>
          <a:xfrm rot="16200000">
            <a:off x="-335608" y="3989920"/>
            <a:ext cx="1771138" cy="369332"/>
          </a:xfrm>
          <a:prstGeom prst="rect">
            <a:avLst/>
          </a:prstGeom>
          <a:solidFill>
            <a:schemeClr val="bg1"/>
          </a:solidFill>
        </p:spPr>
        <p:txBody>
          <a:bodyPr wrap="square">
            <a:spAutoFit/>
          </a:bodyPr>
          <a:lstStyle/>
          <a:p>
            <a:r>
              <a:rPr lang="en-GB" u="sng" dirty="0"/>
              <a:t>Type of fertilizer</a:t>
            </a:r>
          </a:p>
        </p:txBody>
      </p:sp>
      <p:sp>
        <p:nvSpPr>
          <p:cNvPr id="5" name="Rectangle: Rounded Corners 4">
            <a:extLst>
              <a:ext uri="{FF2B5EF4-FFF2-40B4-BE49-F238E27FC236}">
                <a16:creationId xmlns:a16="http://schemas.microsoft.com/office/drawing/2014/main" id="{4B0A3261-7C91-9B32-23A2-8A8E765A14EA}"/>
              </a:ext>
            </a:extLst>
          </p:cNvPr>
          <p:cNvSpPr/>
          <p:nvPr/>
        </p:nvSpPr>
        <p:spPr>
          <a:xfrm>
            <a:off x="1105754" y="3319090"/>
            <a:ext cx="1451942" cy="277409"/>
          </a:xfrm>
          <a:prstGeom prst="roundRect">
            <a:avLst/>
          </a:prstGeom>
          <a:solidFill>
            <a:srgbClr val="FF0000">
              <a:alpha val="20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en-GB" sz="1050">
              <a:solidFill>
                <a:schemeClr val="tx1"/>
              </a:solidFill>
            </a:endParaRPr>
          </a:p>
        </p:txBody>
      </p:sp>
      <p:sp>
        <p:nvSpPr>
          <p:cNvPr id="6" name="Rectangle: Rounded Corners 5">
            <a:extLst>
              <a:ext uri="{FF2B5EF4-FFF2-40B4-BE49-F238E27FC236}">
                <a16:creationId xmlns:a16="http://schemas.microsoft.com/office/drawing/2014/main" id="{0350FDA2-F330-2878-D388-A9CAB653F25E}"/>
              </a:ext>
            </a:extLst>
          </p:cNvPr>
          <p:cNvSpPr/>
          <p:nvPr/>
        </p:nvSpPr>
        <p:spPr>
          <a:xfrm>
            <a:off x="1105754" y="3735815"/>
            <a:ext cx="2254132" cy="277409"/>
          </a:xfrm>
          <a:prstGeom prst="roundRect">
            <a:avLst/>
          </a:prstGeom>
          <a:solidFill>
            <a:srgbClr val="00B050">
              <a:alpha val="20000"/>
            </a:srgb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en-GB" sz="1050">
              <a:solidFill>
                <a:schemeClr val="tx1"/>
              </a:solidFill>
            </a:endParaRPr>
          </a:p>
        </p:txBody>
      </p:sp>
      <p:sp>
        <p:nvSpPr>
          <p:cNvPr id="7" name="Rectangle 6">
            <a:extLst>
              <a:ext uri="{FF2B5EF4-FFF2-40B4-BE49-F238E27FC236}">
                <a16:creationId xmlns:a16="http://schemas.microsoft.com/office/drawing/2014/main" id="{A1CE45FF-E30C-E167-A4A9-36CE7436F010}"/>
              </a:ext>
            </a:extLst>
          </p:cNvPr>
          <p:cNvSpPr/>
          <p:nvPr/>
        </p:nvSpPr>
        <p:spPr>
          <a:xfrm rot="16200000">
            <a:off x="2856081" y="3832740"/>
            <a:ext cx="1899563" cy="369332"/>
          </a:xfrm>
          <a:prstGeom prst="rect">
            <a:avLst/>
          </a:prstGeom>
        </p:spPr>
        <p:txBody>
          <a:bodyPr wrap="square">
            <a:spAutoFit/>
          </a:bodyPr>
          <a:lstStyle/>
          <a:p>
            <a:r>
              <a:rPr lang="en-GB" u="sng" dirty="0"/>
              <a:t>Type of pesticide</a:t>
            </a:r>
          </a:p>
        </p:txBody>
      </p:sp>
      <p:sp>
        <p:nvSpPr>
          <p:cNvPr id="9" name="Rectangle: Rounded Corners 8">
            <a:extLst>
              <a:ext uri="{FF2B5EF4-FFF2-40B4-BE49-F238E27FC236}">
                <a16:creationId xmlns:a16="http://schemas.microsoft.com/office/drawing/2014/main" id="{8AEA2BEB-C302-F76F-E169-3DC960EFB7DA}"/>
              </a:ext>
            </a:extLst>
          </p:cNvPr>
          <p:cNvSpPr/>
          <p:nvPr/>
        </p:nvSpPr>
        <p:spPr>
          <a:xfrm>
            <a:off x="4016551" y="3253904"/>
            <a:ext cx="2234781" cy="277409"/>
          </a:xfrm>
          <a:prstGeom prst="roundRect">
            <a:avLst/>
          </a:prstGeom>
          <a:solidFill>
            <a:srgbClr val="00B050">
              <a:alpha val="20000"/>
            </a:srgb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en-GB" sz="1050">
              <a:solidFill>
                <a:schemeClr val="tx1"/>
              </a:solidFill>
            </a:endParaRPr>
          </a:p>
        </p:txBody>
      </p:sp>
      <p:sp>
        <p:nvSpPr>
          <p:cNvPr id="12" name="TextBox 11">
            <a:extLst>
              <a:ext uri="{FF2B5EF4-FFF2-40B4-BE49-F238E27FC236}">
                <a16:creationId xmlns:a16="http://schemas.microsoft.com/office/drawing/2014/main" id="{4594B23E-721C-2536-728F-A4901F4D3498}"/>
              </a:ext>
            </a:extLst>
          </p:cNvPr>
          <p:cNvSpPr txBox="1"/>
          <p:nvPr/>
        </p:nvSpPr>
        <p:spPr>
          <a:xfrm>
            <a:off x="7191221" y="4875863"/>
            <a:ext cx="1952779" cy="289375"/>
          </a:xfrm>
          <a:prstGeom prst="rect">
            <a:avLst/>
          </a:prstGeom>
          <a:noFill/>
        </p:spPr>
        <p:txBody>
          <a:bodyPr wrap="none" rtlCol="0">
            <a:spAutoFit/>
          </a:bodyPr>
          <a:lstStyle/>
          <a:p>
            <a:pPr>
              <a:lnSpc>
                <a:spcPts val="1800"/>
              </a:lnSpc>
            </a:pPr>
            <a:r>
              <a:rPr lang="en-US" sz="900" dirty="0">
                <a:latin typeface="Verdana" pitchFamily="34" charset="0"/>
              </a:rPr>
              <a:t>10.1016/J.AGEE.2023.108564</a:t>
            </a:r>
          </a:p>
        </p:txBody>
      </p:sp>
    </p:spTree>
    <p:extLst>
      <p:ext uri="{BB962C8B-B14F-4D97-AF65-F5344CB8AC3E}">
        <p14:creationId xmlns:p14="http://schemas.microsoft.com/office/powerpoint/2010/main" val="4263791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C25DF64-EAC5-286F-DC8A-7011EE7B8C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0"/>
            <a:ext cx="9143999" cy="5143499"/>
          </a:xfrm>
          <a:prstGeom prst="rect">
            <a:avLst/>
          </a:prstGeom>
          <a:solidFill>
            <a:srgbClr val="FFFFFF"/>
          </a:solidFill>
        </p:spPr>
      </p:pic>
      <p:sp>
        <p:nvSpPr>
          <p:cNvPr id="9" name="Slide Number Placeholder 2">
            <a:extLst>
              <a:ext uri="{FF2B5EF4-FFF2-40B4-BE49-F238E27FC236}">
                <a16:creationId xmlns:a16="http://schemas.microsoft.com/office/drawing/2014/main" id="{B775366F-4E5C-A9EE-F82F-D127796B114D}"/>
              </a:ext>
            </a:extLst>
          </p:cNvPr>
          <p:cNvSpPr>
            <a:spLocks noGrp="1"/>
          </p:cNvSpPr>
          <p:nvPr>
            <p:ph type="sldNum" sz="quarter" idx="17"/>
          </p:nvPr>
        </p:nvSpPr>
        <p:spPr>
          <a:xfrm>
            <a:off x="8463600" y="4773600"/>
            <a:ext cx="468000" cy="123188"/>
          </a:xfrm>
        </p:spPr>
        <p:txBody>
          <a:bodyPr/>
          <a:lstStyle/>
          <a:p>
            <a:pPr algn="r">
              <a:spcAft>
                <a:spcPts val="600"/>
              </a:spcAft>
            </a:pPr>
            <a:fld id="{F25965E0-7062-474C-8671-DB3A3CE669B0}" type="slidenum">
              <a:rPr lang="nl-NL" smtClean="0">
                <a:solidFill>
                  <a:schemeClr val="tx1"/>
                </a:solidFill>
              </a:rPr>
              <a:pPr algn="r">
                <a:spcAft>
                  <a:spcPts val="600"/>
                </a:spcAft>
              </a:pPr>
              <a:t>23</a:t>
            </a:fld>
            <a:endParaRPr lang="nl-NL">
              <a:solidFill>
                <a:schemeClr val="tx1"/>
              </a:solidFill>
            </a:endParaRPr>
          </a:p>
        </p:txBody>
      </p:sp>
      <p:sp>
        <p:nvSpPr>
          <p:cNvPr id="11" name="Title 3">
            <a:extLst>
              <a:ext uri="{FF2B5EF4-FFF2-40B4-BE49-F238E27FC236}">
                <a16:creationId xmlns:a16="http://schemas.microsoft.com/office/drawing/2014/main" id="{46420FD7-CEDE-5926-5474-73D84D8B3D43}"/>
              </a:ext>
            </a:extLst>
          </p:cNvPr>
          <p:cNvSpPr>
            <a:spLocks noGrp="1"/>
          </p:cNvSpPr>
          <p:nvPr>
            <p:ph type="title"/>
          </p:nvPr>
        </p:nvSpPr>
        <p:spPr>
          <a:xfrm>
            <a:off x="304800" y="172641"/>
            <a:ext cx="8587200" cy="987200"/>
          </a:xfrm>
        </p:spPr>
        <p:txBody>
          <a:bodyPr/>
          <a:lstStyle/>
          <a:p>
            <a:r>
              <a:rPr lang="en-GB" dirty="0">
                <a:solidFill>
                  <a:schemeClr val="tx1"/>
                </a:solidFill>
              </a:rPr>
              <a:t>Diversity requires entrepreneurship and green thumb</a:t>
            </a:r>
            <a:endParaRPr lang="en-US" dirty="0">
              <a:solidFill>
                <a:schemeClr val="tx1"/>
              </a:solidFill>
            </a:endParaRPr>
          </a:p>
        </p:txBody>
      </p:sp>
    </p:spTree>
    <p:extLst>
      <p:ext uri="{BB962C8B-B14F-4D97-AF65-F5344CB8AC3E}">
        <p14:creationId xmlns:p14="http://schemas.microsoft.com/office/powerpoint/2010/main" val="173422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ly shaped field with plants&#10;&#10;Description automatically generated with medium confidence">
            <a:extLst>
              <a:ext uri="{FF2B5EF4-FFF2-40B4-BE49-F238E27FC236}">
                <a16:creationId xmlns:a16="http://schemas.microsoft.com/office/drawing/2014/main" id="{7661C793-363B-F20B-B003-535F6596CFFC}"/>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p:cNvSpPr>
            <a:spLocks noGrp="1"/>
          </p:cNvSpPr>
          <p:nvPr>
            <p:ph type="title"/>
          </p:nvPr>
        </p:nvSpPr>
        <p:spPr>
          <a:xfrm>
            <a:off x="561600" y="169210"/>
            <a:ext cx="8330400" cy="576832"/>
          </a:xfrm>
        </p:spPr>
        <p:txBody>
          <a:bodyPr/>
          <a:lstStyle/>
          <a:p>
            <a:r>
              <a:rPr lang="en-GB" dirty="0">
                <a:solidFill>
                  <a:schemeClr val="bg1"/>
                </a:solidFill>
              </a:rPr>
              <a:t>Diversity enables creativity</a:t>
            </a:r>
          </a:p>
        </p:txBody>
      </p:sp>
    </p:spTree>
    <p:extLst>
      <p:ext uri="{BB962C8B-B14F-4D97-AF65-F5344CB8AC3E}">
        <p14:creationId xmlns:p14="http://schemas.microsoft.com/office/powerpoint/2010/main" val="2171447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565" y="3985718"/>
            <a:ext cx="1154435" cy="1154435"/>
          </a:xfrm>
          <a:prstGeom prst="rect">
            <a:avLst/>
          </a:prstGeom>
        </p:spPr>
      </p:pic>
      <p:sp>
        <p:nvSpPr>
          <p:cNvPr id="6" name="Tijdelijke aanduiding voor tekst 5"/>
          <p:cNvSpPr>
            <a:spLocks noGrp="1"/>
          </p:cNvSpPr>
          <p:nvPr>
            <p:ph type="body" sz="quarter" idx="17"/>
          </p:nvPr>
        </p:nvSpPr>
        <p:spPr>
          <a:xfrm>
            <a:off x="226515" y="1248090"/>
            <a:ext cx="4091820" cy="3867633"/>
          </a:xfrm>
          <a:solidFill>
            <a:schemeClr val="bg1"/>
          </a:solidFill>
        </p:spPr>
        <p:txBody>
          <a:bodyPr/>
          <a:lstStyle/>
          <a:p>
            <a:pPr marL="285750" indent="-285750">
              <a:buFont typeface="Arial" panose="020B0604020202020204" pitchFamily="34" charset="0"/>
              <a:buChar char="•"/>
            </a:pPr>
            <a:r>
              <a:rPr lang="en-GB" dirty="0"/>
              <a:t>We are in trouble</a:t>
            </a:r>
          </a:p>
          <a:p>
            <a:pPr marL="285750" indent="-285750">
              <a:buFont typeface="Arial" panose="020B0604020202020204" pitchFamily="34" charset="0"/>
              <a:buChar char="•"/>
            </a:pPr>
            <a:r>
              <a:rPr lang="en-GB" dirty="0"/>
              <a:t>Diversity offers a way out</a:t>
            </a:r>
          </a:p>
          <a:p>
            <a:pPr marL="285750" indent="-285750">
              <a:buFont typeface="Arial" panose="020B0604020202020204" pitchFamily="34" charset="0"/>
              <a:buChar char="•"/>
            </a:pPr>
            <a:r>
              <a:rPr lang="en-GB" dirty="0"/>
              <a:t>Embrace diversity</a:t>
            </a:r>
          </a:p>
          <a:p>
            <a:pPr marL="285750" indent="-285750">
              <a:buFont typeface="Arial" panose="020B0604020202020204" pitchFamily="34" charset="0"/>
              <a:buChar char="•"/>
            </a:pPr>
            <a:endParaRPr lang="en-GB" dirty="0"/>
          </a:p>
          <a:p>
            <a:r>
              <a:rPr lang="en-GB" dirty="0"/>
              <a:t>Thanks to: </a:t>
            </a:r>
          </a:p>
          <a:p>
            <a:r>
              <a:rPr lang="en-GB" dirty="0"/>
              <a:t>Walter Rossing, Wijnand Sukkel, Laura Riggi, Luuk Croijmans Fogelina Cuperus, Stella Juventia, Hilde Faber, Titouan le Noc and many, many students</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en-GB" dirty="0"/>
          </a:p>
          <a:p>
            <a:endParaRPr lang="en-GB" dirty="0"/>
          </a:p>
        </p:txBody>
      </p:sp>
      <p:sp>
        <p:nvSpPr>
          <p:cNvPr id="9" name="TextBox 8">
            <a:extLst>
              <a:ext uri="{FF2B5EF4-FFF2-40B4-BE49-F238E27FC236}">
                <a16:creationId xmlns:a16="http://schemas.microsoft.com/office/drawing/2014/main" id="{8532FCBF-58C4-4A2E-80C8-567824C2574F}"/>
              </a:ext>
            </a:extLst>
          </p:cNvPr>
          <p:cNvSpPr txBox="1"/>
          <p:nvPr/>
        </p:nvSpPr>
        <p:spPr>
          <a:xfrm>
            <a:off x="5484998" y="4419120"/>
            <a:ext cx="2563459" cy="764376"/>
          </a:xfrm>
          <a:prstGeom prst="rect">
            <a:avLst/>
          </a:prstGeom>
          <a:noFill/>
        </p:spPr>
        <p:txBody>
          <a:bodyPr wrap="none" rtlCol="0">
            <a:spAutoFit/>
          </a:bodyPr>
          <a:lstStyle/>
          <a:p>
            <a:pPr algn="r">
              <a:lnSpc>
                <a:spcPts val="1800"/>
              </a:lnSpc>
            </a:pPr>
            <a:r>
              <a:rPr lang="en-GB" sz="1400" dirty="0">
                <a:latin typeface="Verdana" pitchFamily="34" charset="0"/>
                <a:hlinkClick r:id="rId3"/>
              </a:rPr>
              <a:t>Dirk.vanapeldoorn@wur.nl</a:t>
            </a:r>
            <a:endParaRPr lang="en-GB" sz="1400" dirty="0">
              <a:latin typeface="Verdana" pitchFamily="34" charset="0"/>
            </a:endParaRPr>
          </a:p>
          <a:p>
            <a:pPr algn="r">
              <a:lnSpc>
                <a:spcPts val="1800"/>
              </a:lnSpc>
            </a:pPr>
            <a:r>
              <a:rPr lang="en-GB" sz="1400" dirty="0">
                <a:latin typeface="Verdana" pitchFamily="34" charset="0"/>
                <a:hlinkClick r:id="rId4"/>
              </a:rPr>
              <a:t>www.wur.nl/strokenteelt</a:t>
            </a:r>
            <a:endParaRPr lang="en-GB" sz="1400" dirty="0">
              <a:latin typeface="Verdana" pitchFamily="34" charset="0"/>
            </a:endParaRPr>
          </a:p>
          <a:p>
            <a:pPr algn="r">
              <a:lnSpc>
                <a:spcPts val="1800"/>
              </a:lnSpc>
            </a:pPr>
            <a:r>
              <a:rPr lang="en-GB" sz="1400" dirty="0">
                <a:latin typeface="Verdana" pitchFamily="34" charset="0"/>
              </a:rPr>
              <a:t>#stripcropping</a:t>
            </a:r>
          </a:p>
        </p:txBody>
      </p:sp>
      <p:sp>
        <p:nvSpPr>
          <p:cNvPr id="4" name="Titel 3"/>
          <p:cNvSpPr>
            <a:spLocks noGrp="1"/>
          </p:cNvSpPr>
          <p:nvPr>
            <p:ph type="title"/>
          </p:nvPr>
        </p:nvSpPr>
        <p:spPr>
          <a:xfrm>
            <a:off x="561600" y="169210"/>
            <a:ext cx="8136000" cy="576832"/>
          </a:xfrm>
        </p:spPr>
        <p:txBody>
          <a:bodyPr/>
          <a:lstStyle/>
          <a:p>
            <a:r>
              <a:rPr lang="en-GB" dirty="0"/>
              <a:t>We need </a:t>
            </a:r>
            <a:r>
              <a:rPr lang="en-GB"/>
              <a:t>more diversity</a:t>
            </a:r>
            <a:endParaRPr lang="en-GB" dirty="0"/>
          </a:p>
        </p:txBody>
      </p:sp>
      <p:pic>
        <p:nvPicPr>
          <p:cNvPr id="2" name="Picture 1">
            <a:extLst>
              <a:ext uri="{FF2B5EF4-FFF2-40B4-BE49-F238E27FC236}">
                <a16:creationId xmlns:a16="http://schemas.microsoft.com/office/drawing/2014/main" id="{4934C0AF-4420-4902-951E-E257558B9200}"/>
              </a:ext>
            </a:extLst>
          </p:cNvPr>
          <p:cNvPicPr>
            <a:picLocks noChangeAspect="1"/>
          </p:cNvPicPr>
          <p:nvPr/>
        </p:nvPicPr>
        <p:blipFill rotWithShape="1">
          <a:blip r:embed="rId5"/>
          <a:srcRect l="3455" t="-1150" r="40279" b="1150"/>
          <a:stretch/>
        </p:blipFill>
        <p:spPr>
          <a:xfrm>
            <a:off x="5246365" y="727680"/>
            <a:ext cx="3600000" cy="3600000"/>
          </a:xfrm>
          <a:prstGeom prst="flowChartConnector">
            <a:avLst/>
          </a:prstGeom>
        </p:spPr>
      </p:pic>
    </p:spTree>
    <p:extLst>
      <p:ext uri="{BB962C8B-B14F-4D97-AF65-F5344CB8AC3E}">
        <p14:creationId xmlns:p14="http://schemas.microsoft.com/office/powerpoint/2010/main" val="673533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7AC44-DD80-4F8C-9B42-915E07F556F3}"/>
              </a:ext>
            </a:extLst>
          </p:cNvPr>
          <p:cNvSpPr>
            <a:spLocks noGrp="1"/>
          </p:cNvSpPr>
          <p:nvPr>
            <p:ph type="title"/>
          </p:nvPr>
        </p:nvSpPr>
        <p:spPr>
          <a:xfrm>
            <a:off x="561600" y="169210"/>
            <a:ext cx="8330400" cy="576832"/>
          </a:xfrm>
        </p:spPr>
        <p:txBody>
          <a:bodyPr/>
          <a:lstStyle/>
          <a:p>
            <a:r>
              <a:rPr lang="en-GB" dirty="0" err="1"/>
              <a:t>Cropdiversity</a:t>
            </a:r>
            <a:r>
              <a:rPr lang="en-GB" dirty="0"/>
              <a:t> as lever for change</a:t>
            </a:r>
          </a:p>
        </p:txBody>
      </p:sp>
      <p:sp>
        <p:nvSpPr>
          <p:cNvPr id="4" name="Slide Number Placeholder 3">
            <a:extLst>
              <a:ext uri="{FF2B5EF4-FFF2-40B4-BE49-F238E27FC236}">
                <a16:creationId xmlns:a16="http://schemas.microsoft.com/office/drawing/2014/main" id="{DB2F96C5-54C7-4BE2-B1AC-0C10B5E29BF0}"/>
              </a:ext>
            </a:extLst>
          </p:cNvPr>
          <p:cNvSpPr>
            <a:spLocks noGrp="1"/>
          </p:cNvSpPr>
          <p:nvPr>
            <p:ph type="sldNum" sz="quarter" idx="18"/>
          </p:nvPr>
        </p:nvSpPr>
        <p:spPr/>
        <p:txBody>
          <a:bodyPr/>
          <a:lstStyle/>
          <a:p>
            <a:pPr algn="r"/>
            <a:fld id="{F25965E0-7062-474C-8671-DB3A3CE669B0}" type="slidenum">
              <a:rPr lang="en-GB" smtClean="0"/>
              <a:pPr algn="r"/>
              <a:t>3</a:t>
            </a:fld>
            <a:endParaRPr lang="en-GB"/>
          </a:p>
        </p:txBody>
      </p:sp>
      <p:sp>
        <p:nvSpPr>
          <p:cNvPr id="7" name="Text Placeholder 6">
            <a:extLst>
              <a:ext uri="{FF2B5EF4-FFF2-40B4-BE49-F238E27FC236}">
                <a16:creationId xmlns:a16="http://schemas.microsoft.com/office/drawing/2014/main" id="{D1C04036-2B3D-48EF-B01C-5453E25CC27D}"/>
              </a:ext>
            </a:extLst>
          </p:cNvPr>
          <p:cNvSpPr>
            <a:spLocks noGrp="1"/>
          </p:cNvSpPr>
          <p:nvPr>
            <p:ph type="body" sz="quarter" idx="10"/>
          </p:nvPr>
        </p:nvSpPr>
        <p:spPr/>
        <p:txBody>
          <a:bodyPr/>
          <a:lstStyle/>
          <a:p>
            <a:pPr marL="252095" indent="-252095"/>
            <a:r>
              <a:rPr lang="en-GB" dirty="0">
                <a:latin typeface="Verdana"/>
                <a:ea typeface="Verdana"/>
              </a:rPr>
              <a:t>Huge variation</a:t>
            </a:r>
            <a:endParaRPr lang="en-US" dirty="0">
              <a:latin typeface="Verdana"/>
              <a:ea typeface="Verdana"/>
            </a:endParaRPr>
          </a:p>
          <a:p>
            <a:pPr marL="252095" indent="-252095"/>
            <a:r>
              <a:rPr lang="en-GB" dirty="0">
                <a:latin typeface="Verdana"/>
                <a:ea typeface="Verdana"/>
              </a:rPr>
              <a:t>No ‘silver bullet’</a:t>
            </a:r>
          </a:p>
          <a:p>
            <a:pPr marL="252095" indent="-252095"/>
            <a:r>
              <a:rPr lang="en-GB" dirty="0">
                <a:latin typeface="Verdana"/>
                <a:ea typeface="Verdana"/>
              </a:rPr>
              <a:t>Context dependent</a:t>
            </a:r>
          </a:p>
          <a:p>
            <a:pPr>
              <a:buFont typeface="Wingdings" panose="05000000000000000000" pitchFamily="2" charset="2"/>
              <a:buChar char="Ø"/>
            </a:pPr>
            <a:r>
              <a:rPr lang="en-GB" dirty="0">
                <a:latin typeface="Verdana"/>
                <a:ea typeface="Verdana"/>
              </a:rPr>
              <a:t> Design is needed</a:t>
            </a:r>
          </a:p>
          <a:p>
            <a:endParaRPr lang="en-GB" dirty="0"/>
          </a:p>
          <a:p>
            <a:pPr marL="0" indent="0">
              <a:buNone/>
            </a:pPr>
            <a:endParaRPr lang="en-GB" dirty="0"/>
          </a:p>
          <a:p>
            <a:pPr marL="0" indent="0">
              <a:buNone/>
            </a:pPr>
            <a:endParaRPr lang="en-GB" dirty="0"/>
          </a:p>
        </p:txBody>
      </p:sp>
      <p:sp>
        <p:nvSpPr>
          <p:cNvPr id="9" name="Picture Placeholder 8">
            <a:extLst>
              <a:ext uri="{FF2B5EF4-FFF2-40B4-BE49-F238E27FC236}">
                <a16:creationId xmlns:a16="http://schemas.microsoft.com/office/drawing/2014/main" id="{5E4A684A-7CF0-4DEB-9FBD-075452C7E49A}"/>
              </a:ext>
            </a:extLst>
          </p:cNvPr>
          <p:cNvSpPr>
            <a:spLocks noGrp="1"/>
          </p:cNvSpPr>
          <p:nvPr>
            <p:ph type="pic" sz="quarter" idx="17"/>
          </p:nvPr>
        </p:nvSpPr>
        <p:spPr/>
        <p:txBody>
          <a:bodyPr/>
          <a:lstStyle/>
          <a:p>
            <a:endParaRPr lang="en-US"/>
          </a:p>
        </p:txBody>
      </p:sp>
      <p:pic>
        <p:nvPicPr>
          <p:cNvPr id="5" name="Main graphic">
            <a:extLst>
              <a:ext uri="{FF2B5EF4-FFF2-40B4-BE49-F238E27FC236}">
                <a16:creationId xmlns:a16="http://schemas.microsoft.com/office/drawing/2014/main" id="{2B1FB1B9-1F94-4459-B8E5-FA9CD972C49E}"/>
              </a:ext>
            </a:extLst>
          </p:cNvPr>
          <p:cNvPicPr/>
          <p:nvPr/>
        </p:nvPicPr>
        <p:blipFill>
          <a:blip r:embed="rId3"/>
          <a:stretch/>
        </p:blipFill>
        <p:spPr>
          <a:xfrm>
            <a:off x="3950337" y="782042"/>
            <a:ext cx="4981263" cy="4087906"/>
          </a:xfrm>
          <a:prstGeom prst="rect">
            <a:avLst/>
          </a:prstGeom>
          <a:ln>
            <a:noFill/>
          </a:ln>
        </p:spPr>
      </p:pic>
      <p:sp>
        <p:nvSpPr>
          <p:cNvPr id="6" name="TextBox 5">
            <a:extLst>
              <a:ext uri="{FF2B5EF4-FFF2-40B4-BE49-F238E27FC236}">
                <a16:creationId xmlns:a16="http://schemas.microsoft.com/office/drawing/2014/main" id="{3908D24C-5BD3-4B63-B352-693B66446CAA}"/>
              </a:ext>
            </a:extLst>
          </p:cNvPr>
          <p:cNvSpPr txBox="1"/>
          <p:nvPr/>
        </p:nvSpPr>
        <p:spPr>
          <a:xfrm>
            <a:off x="6199800" y="4809600"/>
            <a:ext cx="2763898" cy="299377"/>
          </a:xfrm>
          <a:prstGeom prst="rect">
            <a:avLst/>
          </a:prstGeom>
          <a:noFill/>
        </p:spPr>
        <p:txBody>
          <a:bodyPr wrap="none" rtlCol="0">
            <a:spAutoFit/>
          </a:bodyPr>
          <a:lstStyle/>
          <a:p>
            <a:pPr>
              <a:lnSpc>
                <a:spcPts val="1800"/>
              </a:lnSpc>
            </a:pPr>
            <a:r>
              <a:rPr lang="en-GB" sz="1050" dirty="0" err="1"/>
              <a:t>Beillouin</a:t>
            </a:r>
            <a:r>
              <a:rPr lang="en-GB" sz="1050" dirty="0"/>
              <a:t> </a:t>
            </a:r>
            <a:r>
              <a:rPr lang="en-GB" altLang="nl-NL" sz="1050" dirty="0"/>
              <a:t>et al.</a:t>
            </a:r>
            <a:r>
              <a:rPr lang="en-GB" sz="1050" dirty="0"/>
              <a:t> (2021) </a:t>
            </a:r>
            <a:r>
              <a:rPr lang="en-GB" sz="1050" dirty="0" err="1"/>
              <a:t>doi</a:t>
            </a:r>
            <a:r>
              <a:rPr lang="en-GB" sz="1050" dirty="0"/>
              <a:t>: (10.1111/gcb.15747)</a:t>
            </a:r>
            <a:endParaRPr lang="en-GB" sz="1200" dirty="0">
              <a:latin typeface="Verdana" pitchFamily="34" charset="0"/>
            </a:endParaRPr>
          </a:p>
        </p:txBody>
      </p:sp>
      <p:sp>
        <p:nvSpPr>
          <p:cNvPr id="2" name="TextBox 1">
            <a:extLst>
              <a:ext uri="{FF2B5EF4-FFF2-40B4-BE49-F238E27FC236}">
                <a16:creationId xmlns:a16="http://schemas.microsoft.com/office/drawing/2014/main" id="{A88EBF7D-04A5-A809-D0A5-4F3A2A193C96}"/>
              </a:ext>
            </a:extLst>
          </p:cNvPr>
          <p:cNvSpPr txBox="1"/>
          <p:nvPr/>
        </p:nvSpPr>
        <p:spPr>
          <a:xfrm>
            <a:off x="1268099" y="4809600"/>
            <a:ext cx="4547753" cy="302712"/>
          </a:xfrm>
          <a:prstGeom prst="rect">
            <a:avLst/>
          </a:prstGeom>
          <a:solidFill>
            <a:schemeClr val="bg1"/>
          </a:solidFill>
        </p:spPr>
        <p:txBody>
          <a:bodyPr wrap="square" rtlCol="0">
            <a:spAutoFit/>
          </a:bodyPr>
          <a:lstStyle/>
          <a:p>
            <a:pPr>
              <a:lnSpc>
                <a:spcPts val="1800"/>
              </a:lnSpc>
            </a:pPr>
            <a:r>
              <a:rPr lang="en-GB" sz="1400" dirty="0">
                <a:latin typeface="Verdana" pitchFamily="34" charset="0"/>
              </a:rPr>
              <a:t>Based on:56439 experiments, 95 Meta-analyses</a:t>
            </a:r>
            <a:endParaRPr lang="en-US" sz="1400" dirty="0" err="1">
              <a:latin typeface="Verdana" pitchFamily="34" charset="0"/>
            </a:endParaRPr>
          </a:p>
        </p:txBody>
      </p:sp>
    </p:spTree>
    <p:extLst>
      <p:ext uri="{BB962C8B-B14F-4D97-AF65-F5344CB8AC3E}">
        <p14:creationId xmlns:p14="http://schemas.microsoft.com/office/powerpoint/2010/main" val="161172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792" y="169211"/>
            <a:ext cx="8614208" cy="576832"/>
          </a:xfrm>
        </p:spPr>
        <p:txBody>
          <a:bodyPr/>
          <a:lstStyle/>
          <a:p>
            <a:r>
              <a:rPr lang="en-GB" dirty="0"/>
              <a:t>Ecology based agriculture</a:t>
            </a:r>
          </a:p>
        </p:txBody>
      </p:sp>
      <p:sp>
        <p:nvSpPr>
          <p:cNvPr id="4" name="Slide Number Placeholder 3"/>
          <p:cNvSpPr>
            <a:spLocks noGrp="1"/>
          </p:cNvSpPr>
          <p:nvPr>
            <p:ph type="sldNum" sz="quarter" idx="4294967295"/>
          </p:nvPr>
        </p:nvSpPr>
        <p:spPr>
          <a:xfrm>
            <a:off x="8463600" y="4773600"/>
            <a:ext cx="468000" cy="123188"/>
          </a:xfrm>
        </p:spPr>
        <p:txBody>
          <a:bodyPr/>
          <a:lstStyle/>
          <a:p>
            <a:pPr algn="r"/>
            <a:fld id="{F25965E0-7062-474C-8671-DB3A3CE669B0}" type="slidenum">
              <a:rPr lang="en-GB" smtClean="0"/>
              <a:pPr algn="r"/>
              <a:t>4</a:t>
            </a:fld>
            <a:endParaRPr lang="en-GB"/>
          </a:p>
        </p:txBody>
      </p:sp>
      <p:sp>
        <p:nvSpPr>
          <p:cNvPr id="7" name="TextBox 6"/>
          <p:cNvSpPr txBox="1"/>
          <p:nvPr/>
        </p:nvSpPr>
        <p:spPr>
          <a:xfrm>
            <a:off x="277792" y="4403999"/>
            <a:ext cx="2410200" cy="784830"/>
          </a:xfrm>
          <a:prstGeom prst="rect">
            <a:avLst/>
          </a:prstGeom>
          <a:solidFill>
            <a:schemeClr val="bg1"/>
          </a:solidFill>
        </p:spPr>
        <p:txBody>
          <a:bodyPr wrap="square" rtlCol="0">
            <a:spAutoFit/>
          </a:bodyPr>
          <a:lstStyle/>
          <a:p>
            <a:pPr>
              <a:lnSpc>
                <a:spcPts val="1800"/>
              </a:lnSpc>
            </a:pPr>
            <a:r>
              <a:rPr lang="en-GB" sz="1400" dirty="0"/>
              <a:t>Forest et al (2017).</a:t>
            </a:r>
          </a:p>
          <a:p>
            <a:pPr>
              <a:lnSpc>
                <a:spcPts val="1800"/>
              </a:lnSpc>
            </a:pPr>
            <a:r>
              <a:rPr lang="en-GB" sz="1400" dirty="0"/>
              <a:t> </a:t>
            </a:r>
            <a:r>
              <a:rPr lang="en-GB" sz="1200" dirty="0"/>
              <a:t>doi:10.1111/1365-2745.12789.</a:t>
            </a:r>
          </a:p>
          <a:p>
            <a:pPr>
              <a:lnSpc>
                <a:spcPts val="1800"/>
              </a:lnSpc>
            </a:pPr>
            <a:endParaRPr lang="en-GB" sz="1400" dirty="0">
              <a:latin typeface="Verdana"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92" y="880818"/>
            <a:ext cx="2847966" cy="3381864"/>
          </a:xfrm>
          <a:prstGeom prst="rect">
            <a:avLst/>
          </a:prstGeom>
        </p:spPr>
      </p:pic>
      <p:sp>
        <p:nvSpPr>
          <p:cNvPr id="6" name="TextBox 5"/>
          <p:cNvSpPr txBox="1"/>
          <p:nvPr/>
        </p:nvSpPr>
        <p:spPr>
          <a:xfrm>
            <a:off x="4433309" y="4333658"/>
            <a:ext cx="2466188" cy="764376"/>
          </a:xfrm>
          <a:prstGeom prst="rect">
            <a:avLst/>
          </a:prstGeom>
          <a:noFill/>
        </p:spPr>
        <p:txBody>
          <a:bodyPr wrap="none" rtlCol="0">
            <a:spAutoFit/>
          </a:bodyPr>
          <a:lstStyle/>
          <a:p>
            <a:pPr>
              <a:lnSpc>
                <a:spcPts val="1800"/>
              </a:lnSpc>
            </a:pPr>
            <a:r>
              <a:rPr lang="en-GB" sz="1400" dirty="0" err="1"/>
              <a:t>Barot</a:t>
            </a:r>
            <a:r>
              <a:rPr lang="en-GB" sz="1400" dirty="0"/>
              <a:t>, et al. (2017). </a:t>
            </a:r>
          </a:p>
          <a:p>
            <a:pPr>
              <a:lnSpc>
                <a:spcPts val="1800"/>
              </a:lnSpc>
            </a:pPr>
            <a:r>
              <a:rPr lang="en-GB" sz="1200" dirty="0"/>
              <a:t>doi.org/10.1007/s13593-017-0418-x</a:t>
            </a:r>
          </a:p>
          <a:p>
            <a:pPr>
              <a:lnSpc>
                <a:spcPts val="1800"/>
              </a:lnSpc>
            </a:pPr>
            <a:endParaRPr lang="en-GB" sz="1400" dirty="0">
              <a:latin typeface="Verdana"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3866" b="98196" l="1425" r="98316">
                        <a14:foregroundMark x1="5052" y1="10825" x2="31995" y2="15464"/>
                        <a14:foregroundMark x1="31995" y1="15464" x2="7772" y2="19072"/>
                        <a14:foregroundMark x1="31218" y1="20103" x2="40544" y2="22165"/>
                        <a14:foregroundMark x1="40544" y1="22165" x2="40933" y2="21907"/>
                        <a14:foregroundMark x1="3497" y1="5670" x2="12306" y2="17268"/>
                        <a14:foregroundMark x1="12306" y1="17268" x2="33549" y2="23711"/>
                        <a14:foregroundMark x1="33549" y1="23711" x2="44301" y2="20876"/>
                        <a14:foregroundMark x1="44301" y1="20876" x2="37176" y2="10825"/>
                        <a14:foregroundMark x1="37176" y1="10825" x2="5440" y2="3866"/>
                        <a14:foregroundMark x1="5440" y1="3866" x2="1425" y2="7216"/>
                        <a14:foregroundMark x1="2720" y1="9278" x2="6736" y2="25000"/>
                        <a14:foregroundMark x1="6736" y1="25000" x2="26813" y2="28093"/>
                        <a14:foregroundMark x1="26813" y1="28093" x2="46373" y2="21907"/>
                        <a14:foregroundMark x1="46373" y1="21907" x2="46244" y2="21907"/>
                        <a14:foregroundMark x1="19171" y1="23969" x2="22409" y2="92784"/>
                        <a14:foregroundMark x1="22409" y1="92784" x2="33161" y2="98196"/>
                        <a14:foregroundMark x1="33161" y1="98196" x2="68005" y2="93814"/>
                        <a14:foregroundMark x1="68005" y1="93814" x2="91451" y2="71649"/>
                        <a14:foregroundMark x1="91451" y1="71649" x2="98705" y2="60309"/>
                        <a14:foregroundMark x1="98705" y1="60309" x2="96891" y2="39948"/>
                        <a14:foregroundMark x1="96891" y1="39948" x2="90026" y2="26546"/>
                        <a14:foregroundMark x1="90026" y1="26546" x2="43005" y2="15464"/>
                        <a14:foregroundMark x1="27850" y1="96134" x2="45596" y2="93557"/>
                        <a14:foregroundMark x1="45596" y1="93557" x2="53756" y2="98196"/>
                        <a14:foregroundMark x1="30959" y1="76031" x2="80181" y2="66495"/>
                        <a14:foregroundMark x1="80181" y1="66495" x2="68912" y2="42784"/>
                        <a14:foregroundMark x1="68912" y1="42784" x2="67617" y2="33247"/>
                        <a14:foregroundMark x1="60363" y1="34278" x2="73446" y2="59021"/>
                        <a14:foregroundMark x1="73446" y1="59021" x2="74482" y2="52062"/>
                        <a14:foregroundMark x1="91192" y1="23969" x2="97798" y2="39948"/>
                        <a14:foregroundMark x1="97798" y1="39948" x2="92746" y2="66753"/>
                        <a14:foregroundMark x1="92746" y1="66753" x2="87824" y2="67010"/>
                        <a14:foregroundMark x1="90155" y1="26031" x2="98316" y2="50258"/>
                        <a14:foregroundMark x1="98316" y1="50258" x2="97409" y2="64948"/>
                        <a14:foregroundMark x1="34715" y1="85309" x2="48964" y2="82990"/>
                        <a14:foregroundMark x1="48964" y1="82990" x2="60492" y2="88402"/>
                        <a14:foregroundMark x1="60492" y1="88402" x2="65544" y2="86340"/>
                      </a14:backgroundRemoval>
                    </a14:imgEffect>
                  </a14:imgLayer>
                </a14:imgProps>
              </a:ext>
            </a:extLst>
          </a:blip>
          <a:stretch>
            <a:fillRect/>
          </a:stretch>
        </p:blipFill>
        <p:spPr>
          <a:xfrm>
            <a:off x="2891277" y="1000165"/>
            <a:ext cx="6253933" cy="3143169"/>
          </a:xfrm>
          <a:prstGeom prst="rect">
            <a:avLst/>
          </a:prstGeom>
        </p:spPr>
      </p:pic>
    </p:spTree>
    <p:extLst>
      <p:ext uri="{BB962C8B-B14F-4D97-AF65-F5344CB8AC3E}">
        <p14:creationId xmlns:p14="http://schemas.microsoft.com/office/powerpoint/2010/main" val="895062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1600" y="169210"/>
            <a:ext cx="8330400" cy="576832"/>
          </a:xfrm>
        </p:spPr>
        <p:txBody>
          <a:bodyPr/>
          <a:lstStyle/>
          <a:p>
            <a:r>
              <a:rPr lang="en-GB"/>
              <a:t>What kind of diversity is needed?</a:t>
            </a:r>
          </a:p>
        </p:txBody>
      </p:sp>
      <p:sp>
        <p:nvSpPr>
          <p:cNvPr id="4" name="Slide Number Placeholder 3"/>
          <p:cNvSpPr>
            <a:spLocks noGrp="1"/>
          </p:cNvSpPr>
          <p:nvPr>
            <p:ph type="sldNum" sz="quarter" idx="11"/>
          </p:nvPr>
        </p:nvSpPr>
        <p:spPr/>
        <p:txBody>
          <a:bodyPr/>
          <a:lstStyle/>
          <a:p>
            <a:pPr algn="r"/>
            <a:fld id="{F25965E0-7062-474C-8671-DB3A3CE669B0}" type="slidenum">
              <a:rPr lang="en-GB" smtClean="0"/>
              <a:pPr algn="r"/>
              <a:t>5</a:t>
            </a:fld>
            <a:endParaRPr lang="en-GB"/>
          </a:p>
        </p:txBody>
      </p:sp>
      <p:grpSp>
        <p:nvGrpSpPr>
          <p:cNvPr id="5" name="Group 4"/>
          <p:cNvGrpSpPr/>
          <p:nvPr/>
        </p:nvGrpSpPr>
        <p:grpSpPr>
          <a:xfrm>
            <a:off x="1600414" y="749918"/>
            <a:ext cx="5777679" cy="4146870"/>
            <a:chOff x="3040648" y="1524798"/>
            <a:chExt cx="5777679" cy="4146870"/>
          </a:xfrm>
          <a:solidFill>
            <a:schemeClr val="bg1"/>
          </a:solidFill>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327" y="1966245"/>
              <a:ext cx="2504993" cy="96459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4326" y="3242596"/>
              <a:ext cx="2504993" cy="96459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917" y="3242596"/>
              <a:ext cx="2518410" cy="96976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4327" y="4584877"/>
              <a:ext cx="2504993" cy="9645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9917" y="4584877"/>
              <a:ext cx="2504993" cy="9645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3334" y="1966245"/>
              <a:ext cx="2504993" cy="96459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532120" y="1524798"/>
              <a:ext cx="1377300" cy="329257"/>
            </a:xfrm>
            <a:prstGeom prst="rect">
              <a:avLst/>
            </a:prstGeom>
            <a:grpFill/>
          </p:spPr>
          <p:txBody>
            <a:bodyPr wrap="none" rtlCol="0">
              <a:spAutoFit/>
            </a:bodyPr>
            <a:lstStyle/>
            <a:p>
              <a:pPr>
                <a:lnSpc>
                  <a:spcPts val="1800"/>
                </a:lnSpc>
              </a:pPr>
              <a:r>
                <a:rPr lang="nl-NL" sz="2400" b="1">
                  <a:latin typeface="Verdana" pitchFamily="34" charset="0"/>
                </a:rPr>
                <a:t>Step-&gt;</a:t>
              </a:r>
            </a:p>
          </p:txBody>
        </p:sp>
        <p:sp>
          <p:nvSpPr>
            <p:cNvPr id="13" name="TextBox 12"/>
            <p:cNvSpPr txBox="1"/>
            <p:nvPr/>
          </p:nvSpPr>
          <p:spPr>
            <a:xfrm rot="16200000">
              <a:off x="2581548" y="2283915"/>
              <a:ext cx="1247457" cy="329257"/>
            </a:xfrm>
            <a:prstGeom prst="rect">
              <a:avLst/>
            </a:prstGeom>
            <a:grpFill/>
          </p:spPr>
          <p:txBody>
            <a:bodyPr wrap="none" rtlCol="0">
              <a:spAutoFit/>
            </a:bodyPr>
            <a:lstStyle/>
            <a:p>
              <a:pPr>
                <a:lnSpc>
                  <a:spcPts val="1800"/>
                </a:lnSpc>
              </a:pPr>
              <a:r>
                <a:rPr lang="nl-NL" sz="2400" b="1" err="1">
                  <a:latin typeface="Verdana" pitchFamily="34" charset="0"/>
                </a:rPr>
                <a:t>Genes</a:t>
              </a:r>
              <a:endParaRPr lang="nl-NL" sz="2400" b="1">
                <a:latin typeface="Verdana" pitchFamily="34" charset="0"/>
              </a:endParaRPr>
            </a:p>
          </p:txBody>
        </p:sp>
        <p:sp>
          <p:nvSpPr>
            <p:cNvPr id="14" name="TextBox 13"/>
            <p:cNvSpPr txBox="1"/>
            <p:nvPr/>
          </p:nvSpPr>
          <p:spPr>
            <a:xfrm rot="16200000">
              <a:off x="2716689" y="3562849"/>
              <a:ext cx="1031051" cy="329257"/>
            </a:xfrm>
            <a:prstGeom prst="rect">
              <a:avLst/>
            </a:prstGeom>
            <a:grpFill/>
          </p:spPr>
          <p:txBody>
            <a:bodyPr wrap="none" rtlCol="0">
              <a:spAutoFit/>
            </a:bodyPr>
            <a:lstStyle/>
            <a:p>
              <a:pPr>
                <a:lnSpc>
                  <a:spcPts val="1800"/>
                </a:lnSpc>
              </a:pPr>
              <a:r>
                <a:rPr lang="nl-NL" sz="2400" b="1">
                  <a:latin typeface="Verdana" pitchFamily="34" charset="0"/>
                </a:rPr>
                <a:t>Time</a:t>
              </a:r>
            </a:p>
          </p:txBody>
        </p:sp>
        <p:sp>
          <p:nvSpPr>
            <p:cNvPr id="15" name="TextBox 14"/>
            <p:cNvSpPr txBox="1"/>
            <p:nvPr/>
          </p:nvSpPr>
          <p:spPr>
            <a:xfrm rot="16200000">
              <a:off x="2600786" y="4902547"/>
              <a:ext cx="1208985" cy="329257"/>
            </a:xfrm>
            <a:prstGeom prst="rect">
              <a:avLst/>
            </a:prstGeom>
            <a:grpFill/>
          </p:spPr>
          <p:txBody>
            <a:bodyPr wrap="none" rtlCol="0">
              <a:spAutoFit/>
            </a:bodyPr>
            <a:lstStyle/>
            <a:p>
              <a:pPr>
                <a:lnSpc>
                  <a:spcPts val="1800"/>
                </a:lnSpc>
              </a:pPr>
              <a:r>
                <a:rPr lang="nl-NL" sz="2400" b="1">
                  <a:latin typeface="Verdana" pitchFamily="34" charset="0"/>
                </a:rPr>
                <a:t>Space</a:t>
              </a:r>
            </a:p>
          </p:txBody>
        </p:sp>
      </p:grpSp>
      <p:sp>
        <p:nvSpPr>
          <p:cNvPr id="2" name="TextBox 1">
            <a:extLst>
              <a:ext uri="{FF2B5EF4-FFF2-40B4-BE49-F238E27FC236}">
                <a16:creationId xmlns:a16="http://schemas.microsoft.com/office/drawing/2014/main" id="{69A4E28D-2912-15C3-F62C-A4ED1B2240ED}"/>
              </a:ext>
            </a:extLst>
          </p:cNvPr>
          <p:cNvSpPr txBox="1"/>
          <p:nvPr/>
        </p:nvSpPr>
        <p:spPr>
          <a:xfrm>
            <a:off x="6667040" y="4601941"/>
            <a:ext cx="2476960" cy="541559"/>
          </a:xfrm>
          <a:prstGeom prst="rect">
            <a:avLst/>
          </a:prstGeom>
          <a:noFill/>
        </p:spPr>
        <p:txBody>
          <a:bodyPr wrap="none" rtlCol="0">
            <a:spAutoFit/>
          </a:bodyPr>
          <a:lstStyle/>
          <a:p>
            <a:pPr algn="r">
              <a:lnSpc>
                <a:spcPts val="1800"/>
              </a:lnSpc>
            </a:pPr>
            <a:r>
              <a:rPr lang="en-GB" sz="1400" dirty="0"/>
              <a:t>Ditzler et al., (2021)</a:t>
            </a:r>
            <a:r>
              <a:rPr lang="en-GB" sz="1400" dirty="0">
                <a:hlinkClick r:id="rId7" tooltip="Persistent link using digital object identifier"/>
              </a:rPr>
              <a:t> </a:t>
            </a:r>
          </a:p>
          <a:p>
            <a:pPr algn="r">
              <a:lnSpc>
                <a:spcPts val="1800"/>
              </a:lnSpc>
            </a:pPr>
            <a:r>
              <a:rPr lang="en-GB" sz="1400" dirty="0" err="1">
                <a:hlinkClick r:id="rId7" tooltip="Persistent link using digital object identifier"/>
              </a:rPr>
              <a:t>doi</a:t>
            </a:r>
            <a:r>
              <a:rPr lang="en-GB" sz="1400" dirty="0">
                <a:hlinkClick r:id="rId7" tooltip="Persistent link using digital object identifier"/>
              </a:rPr>
              <a:t>: 10.1016/j.eja.2020.126197</a:t>
            </a:r>
            <a:endParaRPr lang="en-GB" sz="1400" dirty="0">
              <a:latin typeface="Verdana" pitchFamily="34" charset="0"/>
            </a:endParaRPr>
          </a:p>
        </p:txBody>
      </p:sp>
    </p:spTree>
    <p:extLst>
      <p:ext uri="{BB962C8B-B14F-4D97-AF65-F5344CB8AC3E}">
        <p14:creationId xmlns:p14="http://schemas.microsoft.com/office/powerpoint/2010/main" val="960149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sky, outdoor, track&#10;&#10;Description automatically generated">
            <a:extLst>
              <a:ext uri="{FF2B5EF4-FFF2-40B4-BE49-F238E27FC236}">
                <a16:creationId xmlns:a16="http://schemas.microsoft.com/office/drawing/2014/main" id="{D8CFDD1B-74C6-4C83-BBE5-46314B2CBDCA}"/>
              </a:ext>
            </a:extLst>
          </p:cNvPr>
          <p:cNvPicPr>
            <a:picLocks noChangeAspect="1"/>
          </p:cNvPicPr>
          <p:nvPr/>
        </p:nvPicPr>
        <p:blipFill rotWithShape="1">
          <a:blip r:embed="rId3"/>
          <a:srcRect l="16318" r="17462"/>
          <a:stretch/>
        </p:blipFill>
        <p:spPr>
          <a:xfrm>
            <a:off x="0" y="0"/>
            <a:ext cx="6055058" cy="5143500"/>
          </a:xfrm>
          <a:prstGeom prst="rect">
            <a:avLst/>
          </a:prstGeom>
        </p:spPr>
      </p:pic>
      <p:sp>
        <p:nvSpPr>
          <p:cNvPr id="3" name="Title 2">
            <a:extLst>
              <a:ext uri="{FF2B5EF4-FFF2-40B4-BE49-F238E27FC236}">
                <a16:creationId xmlns:a16="http://schemas.microsoft.com/office/drawing/2014/main" id="{AAA2FE41-14F3-4BC5-B2B7-49DE858C9CA0}"/>
              </a:ext>
            </a:extLst>
          </p:cNvPr>
          <p:cNvSpPr>
            <a:spLocks noGrp="1"/>
          </p:cNvSpPr>
          <p:nvPr>
            <p:ph type="title"/>
          </p:nvPr>
        </p:nvSpPr>
        <p:spPr>
          <a:xfrm>
            <a:off x="561600" y="169210"/>
            <a:ext cx="8330400" cy="576832"/>
          </a:xfrm>
        </p:spPr>
        <p:txBody>
          <a:bodyPr/>
          <a:lstStyle/>
          <a:p>
            <a:r>
              <a:rPr lang="en-GB"/>
              <a:t>Genes</a:t>
            </a:r>
          </a:p>
        </p:txBody>
      </p:sp>
      <p:sp>
        <p:nvSpPr>
          <p:cNvPr id="4" name="Slide Number Placeholder 3">
            <a:extLst>
              <a:ext uri="{FF2B5EF4-FFF2-40B4-BE49-F238E27FC236}">
                <a16:creationId xmlns:a16="http://schemas.microsoft.com/office/drawing/2014/main" id="{C5CAD8B3-C84B-4CE9-9B91-B6826C66D287}"/>
              </a:ext>
            </a:extLst>
          </p:cNvPr>
          <p:cNvSpPr>
            <a:spLocks noGrp="1"/>
          </p:cNvSpPr>
          <p:nvPr>
            <p:ph type="sldNum" sz="quarter" idx="11"/>
          </p:nvPr>
        </p:nvSpPr>
        <p:spPr/>
        <p:txBody>
          <a:bodyPr/>
          <a:lstStyle/>
          <a:p>
            <a:pPr algn="r"/>
            <a:fld id="{F25965E0-7062-474C-8671-DB3A3CE669B0}" type="slidenum">
              <a:rPr lang="en-GB" smtClean="0"/>
              <a:pPr algn="r"/>
              <a:t>6</a:t>
            </a:fld>
            <a:endParaRPr lang="en-GB"/>
          </a:p>
        </p:txBody>
      </p:sp>
      <p:sp>
        <p:nvSpPr>
          <p:cNvPr id="7" name="TextBox 6">
            <a:extLst>
              <a:ext uri="{FF2B5EF4-FFF2-40B4-BE49-F238E27FC236}">
                <a16:creationId xmlns:a16="http://schemas.microsoft.com/office/drawing/2014/main" id="{EE18D83E-FBF9-4F99-AD76-1C7DC3BC3760}"/>
              </a:ext>
            </a:extLst>
          </p:cNvPr>
          <p:cNvSpPr txBox="1"/>
          <p:nvPr/>
        </p:nvSpPr>
        <p:spPr>
          <a:xfrm rot="16200000">
            <a:off x="5329777" y="2510698"/>
            <a:ext cx="3377848" cy="302712"/>
          </a:xfrm>
          <a:prstGeom prst="rect">
            <a:avLst/>
          </a:prstGeom>
          <a:noFill/>
        </p:spPr>
        <p:txBody>
          <a:bodyPr wrap="none" rtlCol="0">
            <a:spAutoFit/>
          </a:bodyPr>
          <a:lstStyle/>
          <a:p>
            <a:pPr>
              <a:lnSpc>
                <a:spcPts val="1800"/>
              </a:lnSpc>
            </a:pPr>
            <a:r>
              <a:rPr lang="en-GB" sz="1400">
                <a:latin typeface="Verdana" pitchFamily="34" charset="0"/>
              </a:rPr>
              <a:t>Cultivars	   Crops       Components</a:t>
            </a:r>
          </a:p>
        </p:txBody>
      </p:sp>
      <p:sp>
        <p:nvSpPr>
          <p:cNvPr id="8" name="TextBox 7">
            <a:extLst>
              <a:ext uri="{FF2B5EF4-FFF2-40B4-BE49-F238E27FC236}">
                <a16:creationId xmlns:a16="http://schemas.microsoft.com/office/drawing/2014/main" id="{95B458CC-49A2-4DD6-9600-F592067D2EDE}"/>
              </a:ext>
            </a:extLst>
          </p:cNvPr>
          <p:cNvSpPr txBox="1"/>
          <p:nvPr/>
        </p:nvSpPr>
        <p:spPr>
          <a:xfrm>
            <a:off x="7397754" y="1158175"/>
            <a:ext cx="1468159" cy="302712"/>
          </a:xfrm>
          <a:prstGeom prst="rect">
            <a:avLst/>
          </a:prstGeom>
          <a:noFill/>
        </p:spPr>
        <p:txBody>
          <a:bodyPr wrap="none" rtlCol="0">
            <a:spAutoFit/>
          </a:bodyPr>
          <a:lstStyle/>
          <a:p>
            <a:pPr>
              <a:lnSpc>
                <a:spcPts val="1800"/>
              </a:lnSpc>
            </a:pPr>
            <a:r>
              <a:rPr lang="en-GB" sz="1400">
                <a:latin typeface="Verdana" pitchFamily="34" charset="0"/>
              </a:rPr>
              <a:t>Mixed farming</a:t>
            </a:r>
          </a:p>
        </p:txBody>
      </p:sp>
      <p:sp>
        <p:nvSpPr>
          <p:cNvPr id="9" name="TextBox 8">
            <a:extLst>
              <a:ext uri="{FF2B5EF4-FFF2-40B4-BE49-F238E27FC236}">
                <a16:creationId xmlns:a16="http://schemas.microsoft.com/office/drawing/2014/main" id="{BD75C034-0B6E-4D71-848D-C3CD4F2A3391}"/>
              </a:ext>
            </a:extLst>
          </p:cNvPr>
          <p:cNvSpPr txBox="1"/>
          <p:nvPr/>
        </p:nvSpPr>
        <p:spPr>
          <a:xfrm>
            <a:off x="7382010" y="2672553"/>
            <a:ext cx="1462260" cy="302712"/>
          </a:xfrm>
          <a:prstGeom prst="rect">
            <a:avLst/>
          </a:prstGeom>
          <a:noFill/>
        </p:spPr>
        <p:txBody>
          <a:bodyPr wrap="none" rtlCol="0">
            <a:spAutoFit/>
          </a:bodyPr>
          <a:lstStyle/>
          <a:p>
            <a:pPr>
              <a:lnSpc>
                <a:spcPts val="1800"/>
              </a:lnSpc>
            </a:pPr>
            <a:r>
              <a:rPr lang="en-GB" sz="1400">
                <a:latin typeface="Verdana" pitchFamily="34" charset="0"/>
              </a:rPr>
              <a:t>Crop mixtures</a:t>
            </a:r>
          </a:p>
        </p:txBody>
      </p:sp>
      <p:cxnSp>
        <p:nvCxnSpPr>
          <p:cNvPr id="10" name="Straight Arrow Connector 9">
            <a:extLst>
              <a:ext uri="{FF2B5EF4-FFF2-40B4-BE49-F238E27FC236}">
                <a16:creationId xmlns:a16="http://schemas.microsoft.com/office/drawing/2014/main" id="{7058B064-ECC2-4BB7-9944-6AD56C3CB861}"/>
              </a:ext>
            </a:extLst>
          </p:cNvPr>
          <p:cNvCxnSpPr/>
          <p:nvPr/>
        </p:nvCxnSpPr>
        <p:spPr>
          <a:xfrm flipV="1">
            <a:off x="7170058" y="1294542"/>
            <a:ext cx="0" cy="2735023"/>
          </a:xfrm>
          <a:prstGeom prst="straightConnector1">
            <a:avLst/>
          </a:prstGeom>
          <a:ln w="158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9E3635-2397-4428-A302-458A344BE588}"/>
              </a:ext>
            </a:extLst>
          </p:cNvPr>
          <p:cNvSpPr txBox="1"/>
          <p:nvPr/>
        </p:nvSpPr>
        <p:spPr>
          <a:xfrm>
            <a:off x="7390410" y="3680739"/>
            <a:ext cx="1734449" cy="302712"/>
          </a:xfrm>
          <a:prstGeom prst="rect">
            <a:avLst/>
          </a:prstGeom>
          <a:noFill/>
        </p:spPr>
        <p:txBody>
          <a:bodyPr wrap="none" rtlCol="0">
            <a:spAutoFit/>
          </a:bodyPr>
          <a:lstStyle/>
          <a:p>
            <a:pPr>
              <a:lnSpc>
                <a:spcPts val="1800"/>
              </a:lnSpc>
            </a:pPr>
            <a:r>
              <a:rPr lang="en-GB" sz="1400">
                <a:latin typeface="Verdana" pitchFamily="34" charset="0"/>
              </a:rPr>
              <a:t>Cultivar mixtures</a:t>
            </a:r>
          </a:p>
        </p:txBody>
      </p:sp>
    </p:spTree>
    <p:extLst>
      <p:ext uri="{BB962C8B-B14F-4D97-AF65-F5344CB8AC3E}">
        <p14:creationId xmlns:p14="http://schemas.microsoft.com/office/powerpoint/2010/main" val="3807248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AB767E-C917-A4C5-A443-FCD51AFFD43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2162" t="-1482"/>
          <a:stretch/>
        </p:blipFill>
        <p:spPr bwMode="auto">
          <a:xfrm>
            <a:off x="6893834" y="-76200"/>
            <a:ext cx="2250166" cy="5219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14" y="912737"/>
            <a:ext cx="6187460" cy="33180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3221972" y="4669879"/>
            <a:ext cx="2573140" cy="300980"/>
          </a:xfrm>
          <a:prstGeom prst="rect">
            <a:avLst/>
          </a:prstGeom>
        </p:spPr>
        <p:txBody>
          <a:bodyPr wrap="none">
            <a:spAutoFit/>
          </a:bodyPr>
          <a:lstStyle/>
          <a:p>
            <a:pPr>
              <a:lnSpc>
                <a:spcPts val="1800"/>
              </a:lnSpc>
            </a:pPr>
            <a:r>
              <a:rPr lang="en-GB" altLang="nl-NL" sz="1050" dirty="0"/>
              <a:t>Reiss et al. (2018) DOI: (10.1002/eap.1629) </a:t>
            </a:r>
          </a:p>
        </p:txBody>
      </p:sp>
      <p:sp>
        <p:nvSpPr>
          <p:cNvPr id="6" name="Title 1"/>
          <p:cNvSpPr txBox="1">
            <a:spLocks/>
          </p:cNvSpPr>
          <p:nvPr/>
        </p:nvSpPr>
        <p:spPr bwMode="auto">
          <a:xfrm>
            <a:off x="1511732" y="172641"/>
            <a:ext cx="6332097" cy="593738"/>
          </a:xfrm>
          <a:prstGeom prst="rect">
            <a:avLst/>
          </a:prstGeom>
          <a:noFill/>
          <a:ln w="0">
            <a:gradFill>
              <a:gsLst>
                <a:gs pos="0">
                  <a:srgbClr val="005172"/>
                </a:gs>
                <a:gs pos="1000">
                  <a:srgbClr val="005172">
                    <a:alpha val="0"/>
                  </a:srgbClr>
                </a:gs>
                <a:gs pos="99000">
                  <a:srgbClr val="005172">
                    <a:alpha val="0"/>
                  </a:srgbClr>
                </a:gs>
                <a:gs pos="100000">
                  <a:srgbClr val="005172"/>
                </a:gs>
              </a:gsLst>
              <a:lin ang="5400000" scaled="0"/>
            </a:gradFill>
          </a:ln>
        </p:spPr>
        <p:txBody>
          <a:bodyPr vert="horz" wrap="square" lIns="13500" tIns="0" rIns="68580" bIns="243000" numCol="1" anchor="t" anchorCtr="0" compatLnSpc="1">
            <a:prstTxWarp prst="textNoShape">
              <a:avLst/>
            </a:prstTxWarp>
            <a:sp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pPr defTabSz="685800">
              <a:lnSpc>
                <a:spcPts val="3000"/>
              </a:lnSpc>
              <a:defRPr/>
            </a:pPr>
            <a:r>
              <a:rPr lang="en-GB" sz="2250">
                <a:solidFill>
                  <a:srgbClr val="005172"/>
                </a:solidFill>
              </a:rPr>
              <a:t>Genes: cultivar mixtures </a:t>
            </a:r>
          </a:p>
        </p:txBody>
      </p:sp>
    </p:spTree>
    <p:extLst>
      <p:ext uri="{BB962C8B-B14F-4D97-AF65-F5344CB8AC3E}">
        <p14:creationId xmlns:p14="http://schemas.microsoft.com/office/powerpoint/2010/main" val="54359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E17E2-E539-4010-A8CF-7FB805EDBCFD}"/>
              </a:ext>
            </a:extLst>
          </p:cNvPr>
          <p:cNvSpPr>
            <a:spLocks noGrp="1"/>
          </p:cNvSpPr>
          <p:nvPr>
            <p:ph type="title"/>
          </p:nvPr>
        </p:nvSpPr>
        <p:spPr>
          <a:xfrm>
            <a:off x="561600" y="169210"/>
            <a:ext cx="8330400" cy="576832"/>
          </a:xfrm>
        </p:spPr>
        <p:txBody>
          <a:bodyPr/>
          <a:lstStyle/>
          <a:p>
            <a:r>
              <a:rPr lang="en-GB" dirty="0">
                <a:solidFill>
                  <a:srgbClr val="005172"/>
                </a:solidFill>
              </a:rPr>
              <a:t>genes: intercropping more species</a:t>
            </a:r>
            <a:endParaRPr lang="en-GB" dirty="0"/>
          </a:p>
        </p:txBody>
      </p:sp>
      <p:pic>
        <p:nvPicPr>
          <p:cNvPr id="8" name="Picture 7">
            <a:extLst>
              <a:ext uri="{FF2B5EF4-FFF2-40B4-BE49-F238E27FC236}">
                <a16:creationId xmlns:a16="http://schemas.microsoft.com/office/drawing/2014/main" id="{A1283609-6680-4792-9C56-64BD2BAB1F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94" t="17770" r="48182" b="-228"/>
          <a:stretch/>
        </p:blipFill>
        <p:spPr>
          <a:xfrm>
            <a:off x="7076104" y="651808"/>
            <a:ext cx="2067896" cy="4436781"/>
          </a:xfrm>
          <a:prstGeom prst="rect">
            <a:avLst/>
          </a:prstGeom>
        </p:spPr>
      </p:pic>
      <p:pic>
        <p:nvPicPr>
          <p:cNvPr id="2" name="Picture 1">
            <a:extLst>
              <a:ext uri="{FF2B5EF4-FFF2-40B4-BE49-F238E27FC236}">
                <a16:creationId xmlns:a16="http://schemas.microsoft.com/office/drawing/2014/main" id="{97C49B10-E6C4-D187-9288-0AF8C90B687A}"/>
              </a:ext>
            </a:extLst>
          </p:cNvPr>
          <p:cNvPicPr>
            <a:picLocks noChangeAspect="1"/>
          </p:cNvPicPr>
          <p:nvPr/>
        </p:nvPicPr>
        <p:blipFill rotWithShape="1">
          <a:blip r:embed="rId4"/>
          <a:srcRect t="5913" r="28915"/>
          <a:stretch/>
        </p:blipFill>
        <p:spPr>
          <a:xfrm>
            <a:off x="130426" y="855342"/>
            <a:ext cx="6500037" cy="4029712"/>
          </a:xfrm>
          <a:prstGeom prst="rect">
            <a:avLst/>
          </a:prstGeom>
        </p:spPr>
      </p:pic>
      <p:cxnSp>
        <p:nvCxnSpPr>
          <p:cNvPr id="5" name="Straight Connector 4">
            <a:extLst>
              <a:ext uri="{FF2B5EF4-FFF2-40B4-BE49-F238E27FC236}">
                <a16:creationId xmlns:a16="http://schemas.microsoft.com/office/drawing/2014/main" id="{09DBCB78-F7DE-A4E6-7BEC-A6ED5AFF9D7A}"/>
              </a:ext>
            </a:extLst>
          </p:cNvPr>
          <p:cNvCxnSpPr>
            <a:cxnSpLocks/>
          </p:cNvCxnSpPr>
          <p:nvPr/>
        </p:nvCxnSpPr>
        <p:spPr>
          <a:xfrm>
            <a:off x="5608320" y="121920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6" name="Straight Connector 5">
            <a:extLst>
              <a:ext uri="{FF2B5EF4-FFF2-40B4-BE49-F238E27FC236}">
                <a16:creationId xmlns:a16="http://schemas.microsoft.com/office/drawing/2014/main" id="{DAFD8D7E-5510-8ECB-E312-AFC440E5584F}"/>
              </a:ext>
            </a:extLst>
          </p:cNvPr>
          <p:cNvCxnSpPr>
            <a:cxnSpLocks/>
          </p:cNvCxnSpPr>
          <p:nvPr/>
        </p:nvCxnSpPr>
        <p:spPr>
          <a:xfrm>
            <a:off x="5608320" y="169164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13A5DEEE-5934-C42A-35D9-A9704E4FA954}"/>
              </a:ext>
            </a:extLst>
          </p:cNvPr>
          <p:cNvCxnSpPr>
            <a:cxnSpLocks/>
          </p:cNvCxnSpPr>
          <p:nvPr/>
        </p:nvCxnSpPr>
        <p:spPr>
          <a:xfrm>
            <a:off x="5608320" y="214122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EBEA7D7A-1E42-8AE1-31CE-615917C5F033}"/>
              </a:ext>
            </a:extLst>
          </p:cNvPr>
          <p:cNvCxnSpPr>
            <a:cxnSpLocks/>
          </p:cNvCxnSpPr>
          <p:nvPr/>
        </p:nvCxnSpPr>
        <p:spPr>
          <a:xfrm>
            <a:off x="5608320" y="304800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DB4FCD96-D90A-75DF-2B39-E29906879225}"/>
              </a:ext>
            </a:extLst>
          </p:cNvPr>
          <p:cNvCxnSpPr>
            <a:cxnSpLocks/>
          </p:cNvCxnSpPr>
          <p:nvPr/>
        </p:nvCxnSpPr>
        <p:spPr>
          <a:xfrm>
            <a:off x="5608320" y="394716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48A07949-F848-91DE-8288-6238FD90BB10}"/>
              </a:ext>
            </a:extLst>
          </p:cNvPr>
          <p:cNvCxnSpPr>
            <a:cxnSpLocks/>
          </p:cNvCxnSpPr>
          <p:nvPr/>
        </p:nvCxnSpPr>
        <p:spPr>
          <a:xfrm>
            <a:off x="5608320" y="435864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CCA7A786-8F16-00F0-84BC-1BF9E13B37E3}"/>
              </a:ext>
            </a:extLst>
          </p:cNvPr>
          <p:cNvSpPr txBox="1"/>
          <p:nvPr/>
        </p:nvSpPr>
        <p:spPr>
          <a:xfrm>
            <a:off x="4226371" y="4810466"/>
            <a:ext cx="2763898" cy="299377"/>
          </a:xfrm>
          <a:prstGeom prst="rect">
            <a:avLst/>
          </a:prstGeom>
          <a:noFill/>
        </p:spPr>
        <p:txBody>
          <a:bodyPr wrap="none" rtlCol="0">
            <a:spAutoFit/>
          </a:bodyPr>
          <a:lstStyle/>
          <a:p>
            <a:pPr>
              <a:lnSpc>
                <a:spcPts val="1800"/>
              </a:lnSpc>
            </a:pPr>
            <a:r>
              <a:rPr lang="en-GB" sz="1050" dirty="0" err="1"/>
              <a:t>Beillouin</a:t>
            </a:r>
            <a:r>
              <a:rPr lang="en-GB" sz="1050" dirty="0"/>
              <a:t> </a:t>
            </a:r>
            <a:r>
              <a:rPr lang="en-GB" altLang="nl-NL" sz="1050" dirty="0"/>
              <a:t>et al.</a:t>
            </a:r>
            <a:r>
              <a:rPr lang="en-GB" sz="1050" dirty="0"/>
              <a:t> (2021) </a:t>
            </a:r>
            <a:r>
              <a:rPr lang="en-GB" sz="1050" dirty="0" err="1"/>
              <a:t>doi</a:t>
            </a:r>
            <a:r>
              <a:rPr lang="en-GB" sz="1050" dirty="0"/>
              <a:t>: (10.1111/gcb.15747)</a:t>
            </a:r>
            <a:endParaRPr lang="en-GB" sz="1200" dirty="0">
              <a:latin typeface="Verdana" pitchFamily="34" charset="0"/>
            </a:endParaRPr>
          </a:p>
        </p:txBody>
      </p:sp>
    </p:spTree>
    <p:extLst>
      <p:ext uri="{BB962C8B-B14F-4D97-AF65-F5344CB8AC3E}">
        <p14:creationId xmlns:p14="http://schemas.microsoft.com/office/powerpoint/2010/main" val="2820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5C8FF-6D63-1FC6-B3E1-EF939B77AE65}"/>
              </a:ext>
            </a:extLst>
          </p:cNvPr>
          <p:cNvSpPr>
            <a:spLocks noGrp="1"/>
          </p:cNvSpPr>
          <p:nvPr>
            <p:ph type="body" sz="quarter" idx="17"/>
          </p:nvPr>
        </p:nvSpPr>
        <p:spPr/>
        <p:txBody>
          <a:bodyPr/>
          <a:lstStyle/>
          <a:p>
            <a:endParaRPr lang="en-US"/>
          </a:p>
        </p:txBody>
      </p:sp>
      <p:sp>
        <p:nvSpPr>
          <p:cNvPr id="4" name="Slide Number Placeholder 3">
            <a:extLst>
              <a:ext uri="{FF2B5EF4-FFF2-40B4-BE49-F238E27FC236}">
                <a16:creationId xmlns:a16="http://schemas.microsoft.com/office/drawing/2014/main" id="{F62D1537-07CE-863F-3DFE-EC19A3A2F61D}"/>
              </a:ext>
            </a:extLst>
          </p:cNvPr>
          <p:cNvSpPr>
            <a:spLocks noGrp="1"/>
          </p:cNvSpPr>
          <p:nvPr>
            <p:ph type="sldNum" sz="quarter" idx="18"/>
          </p:nvPr>
        </p:nvSpPr>
        <p:spPr/>
        <p:txBody>
          <a:bodyPr/>
          <a:lstStyle/>
          <a:p>
            <a:pPr algn="r"/>
            <a:fld id="{F25965E0-7062-474C-8671-DB3A3CE669B0}" type="slidenum">
              <a:rPr lang="nl-NL" smtClean="0"/>
              <a:pPr algn="r"/>
              <a:t>9</a:t>
            </a:fld>
            <a:endParaRPr lang="nl-NL"/>
          </a:p>
        </p:txBody>
      </p:sp>
      <p:pic>
        <p:nvPicPr>
          <p:cNvPr id="1026" name="Picture 2">
            <a:extLst>
              <a:ext uri="{FF2B5EF4-FFF2-40B4-BE49-F238E27FC236}">
                <a16:creationId xmlns:a16="http://schemas.microsoft.com/office/drawing/2014/main" id="{A979C633-A755-3E67-95E9-7D976C553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a:stretch/>
        </p:blipFill>
        <p:spPr bwMode="auto">
          <a:xfrm>
            <a:off x="-97722" y="752808"/>
            <a:ext cx="9144000" cy="40567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BF921EF-7A9B-FF79-CB7F-68CEB3617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15" t="7778" r="34084" b="231"/>
          <a:stretch/>
        </p:blipFill>
        <p:spPr bwMode="auto">
          <a:xfrm>
            <a:off x="6731849" y="430212"/>
            <a:ext cx="2724137" cy="4283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EAEBF1-ECA4-645A-0E8E-FF247228D17C}"/>
              </a:ext>
            </a:extLst>
          </p:cNvPr>
          <p:cNvSpPr txBox="1"/>
          <p:nvPr/>
        </p:nvSpPr>
        <p:spPr>
          <a:xfrm>
            <a:off x="6357672" y="4809600"/>
            <a:ext cx="2763898" cy="299377"/>
          </a:xfrm>
          <a:prstGeom prst="rect">
            <a:avLst/>
          </a:prstGeom>
          <a:noFill/>
        </p:spPr>
        <p:txBody>
          <a:bodyPr wrap="none" rtlCol="0">
            <a:spAutoFit/>
          </a:bodyPr>
          <a:lstStyle/>
          <a:p>
            <a:pPr>
              <a:lnSpc>
                <a:spcPts val="1800"/>
              </a:lnSpc>
            </a:pPr>
            <a:r>
              <a:rPr lang="en-GB" sz="1050" dirty="0" err="1"/>
              <a:t>Beillouin</a:t>
            </a:r>
            <a:r>
              <a:rPr lang="en-GB" sz="1050" dirty="0"/>
              <a:t> </a:t>
            </a:r>
            <a:r>
              <a:rPr lang="en-GB" altLang="nl-NL" sz="1050" dirty="0"/>
              <a:t>et al.</a:t>
            </a:r>
            <a:r>
              <a:rPr lang="en-GB" sz="1050" dirty="0"/>
              <a:t> (2021) </a:t>
            </a:r>
            <a:r>
              <a:rPr lang="en-GB" sz="1050" dirty="0" err="1"/>
              <a:t>doi</a:t>
            </a:r>
            <a:r>
              <a:rPr lang="en-GB" sz="1050" dirty="0"/>
              <a:t>: (10.1111/gcb.15747)</a:t>
            </a:r>
            <a:endParaRPr lang="en-GB" sz="1200" dirty="0">
              <a:latin typeface="Verdana" pitchFamily="34" charset="0"/>
            </a:endParaRPr>
          </a:p>
        </p:txBody>
      </p:sp>
      <p:sp>
        <p:nvSpPr>
          <p:cNvPr id="3" name="Title 2">
            <a:extLst>
              <a:ext uri="{FF2B5EF4-FFF2-40B4-BE49-F238E27FC236}">
                <a16:creationId xmlns:a16="http://schemas.microsoft.com/office/drawing/2014/main" id="{B6DB7D80-93A2-26E2-06A6-565FC2AD4F82}"/>
              </a:ext>
            </a:extLst>
          </p:cNvPr>
          <p:cNvSpPr>
            <a:spLocks noGrp="1"/>
          </p:cNvSpPr>
          <p:nvPr>
            <p:ph type="title"/>
          </p:nvPr>
        </p:nvSpPr>
        <p:spPr>
          <a:xfrm>
            <a:off x="561600" y="169210"/>
            <a:ext cx="8201400" cy="576832"/>
          </a:xfrm>
        </p:spPr>
        <p:txBody>
          <a:bodyPr/>
          <a:lstStyle/>
          <a:p>
            <a:r>
              <a:rPr lang="en-GB" dirty="0"/>
              <a:t>Genes: agroforestry adding components</a:t>
            </a:r>
            <a:endParaRPr lang="en-US" dirty="0"/>
          </a:p>
        </p:txBody>
      </p:sp>
      <p:cxnSp>
        <p:nvCxnSpPr>
          <p:cNvPr id="8" name="Straight Connector 7">
            <a:extLst>
              <a:ext uri="{FF2B5EF4-FFF2-40B4-BE49-F238E27FC236}">
                <a16:creationId xmlns:a16="http://schemas.microsoft.com/office/drawing/2014/main" id="{3B8D4417-21FC-D00D-2D04-FAB7C8E0F9FE}"/>
              </a:ext>
            </a:extLst>
          </p:cNvPr>
          <p:cNvCxnSpPr>
            <a:cxnSpLocks/>
          </p:cNvCxnSpPr>
          <p:nvPr/>
        </p:nvCxnSpPr>
        <p:spPr>
          <a:xfrm>
            <a:off x="5793792" y="119634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57DBF458-D1ED-3D9F-8D49-1EAF02B824B0}"/>
              </a:ext>
            </a:extLst>
          </p:cNvPr>
          <p:cNvCxnSpPr>
            <a:cxnSpLocks/>
          </p:cNvCxnSpPr>
          <p:nvPr/>
        </p:nvCxnSpPr>
        <p:spPr>
          <a:xfrm>
            <a:off x="5793792" y="160020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7A359475-301E-6D66-5F97-2B4B7BA8BD58}"/>
              </a:ext>
            </a:extLst>
          </p:cNvPr>
          <p:cNvCxnSpPr>
            <a:cxnSpLocks/>
          </p:cNvCxnSpPr>
          <p:nvPr/>
        </p:nvCxnSpPr>
        <p:spPr>
          <a:xfrm>
            <a:off x="5793792" y="207264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DFC29C6E-856B-C213-A9F3-FF8363723044}"/>
              </a:ext>
            </a:extLst>
          </p:cNvPr>
          <p:cNvCxnSpPr>
            <a:cxnSpLocks/>
          </p:cNvCxnSpPr>
          <p:nvPr/>
        </p:nvCxnSpPr>
        <p:spPr>
          <a:xfrm>
            <a:off x="5793792" y="255651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6B7A561E-3E94-1009-0A3F-B76C1BF5B43C}"/>
              </a:ext>
            </a:extLst>
          </p:cNvPr>
          <p:cNvCxnSpPr>
            <a:cxnSpLocks/>
          </p:cNvCxnSpPr>
          <p:nvPr/>
        </p:nvCxnSpPr>
        <p:spPr>
          <a:xfrm>
            <a:off x="5793792" y="295656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D9E29FBF-152A-515A-DBDE-C4E612F22C97}"/>
              </a:ext>
            </a:extLst>
          </p:cNvPr>
          <p:cNvCxnSpPr>
            <a:cxnSpLocks/>
          </p:cNvCxnSpPr>
          <p:nvPr/>
        </p:nvCxnSpPr>
        <p:spPr>
          <a:xfrm>
            <a:off x="5793792" y="338328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D13CD180-C3A9-3AD3-9EAD-DCDD13A3ADEB}"/>
              </a:ext>
            </a:extLst>
          </p:cNvPr>
          <p:cNvCxnSpPr>
            <a:cxnSpLocks/>
          </p:cNvCxnSpPr>
          <p:nvPr/>
        </p:nvCxnSpPr>
        <p:spPr>
          <a:xfrm>
            <a:off x="5793792" y="4290060"/>
            <a:ext cx="830580" cy="0"/>
          </a:xfrm>
          <a:prstGeom prst="line">
            <a:avLst/>
          </a:prstGeom>
          <a:ln w="38100">
            <a:solidFill>
              <a:srgbClr val="3F9C3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138934631"/>
      </p:ext>
    </p:extLst>
  </p:cSld>
  <p:clrMapOvr>
    <a:masterClrMapping/>
  </p:clrMapOvr>
</p:sld>
</file>

<file path=ppt/theme/theme1.xml><?xml version="1.0" encoding="utf-8"?>
<a:theme xmlns:a="http://schemas.openxmlformats.org/drawingml/2006/main" name="WUR">
  <a:themeElements>
    <a:clrScheme name="WUR 2022">
      <a:dk1>
        <a:srgbClr val="005172"/>
      </a:dk1>
      <a:lt1>
        <a:srgbClr val="FFFFFF"/>
      </a:lt1>
      <a:dk2>
        <a:srgbClr val="008A00"/>
      </a:dk2>
      <a:lt2>
        <a:srgbClr val="005172"/>
      </a:lt2>
      <a:accent1>
        <a:srgbClr val="6AADE4"/>
      </a:accent1>
      <a:accent2>
        <a:srgbClr val="D0B972"/>
      </a:accent2>
      <a:accent3>
        <a:srgbClr val="D5D2CA"/>
      </a:accent3>
      <a:accent4>
        <a:srgbClr val="FF7900"/>
      </a:accent4>
      <a:accent5>
        <a:srgbClr val="00549F"/>
      </a:accent5>
      <a:accent6>
        <a:srgbClr val="000000"/>
      </a:accent6>
      <a:hlink>
        <a:srgbClr val="00549F"/>
      </a:hlink>
      <a:folHlink>
        <a:srgbClr val="00549F"/>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10527</TotalTime>
  <Words>1445</Words>
  <Application>Microsoft Office PowerPoint</Application>
  <PresentationFormat>Diavoorstelling (16:9)</PresentationFormat>
  <Paragraphs>158</Paragraphs>
  <Slides>25</Slides>
  <Notes>24</Notes>
  <HiddenSlides>0</HiddenSlides>
  <MMClips>1</MMClip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WUR</vt:lpstr>
      <vt:lpstr>Making smart use of diversity</vt:lpstr>
      <vt:lpstr>Dark clouds on the horizon of agriculture</vt:lpstr>
      <vt:lpstr>Cropdiversity as lever for change</vt:lpstr>
      <vt:lpstr>Ecology based agriculture</vt:lpstr>
      <vt:lpstr>What kind of diversity is needed?</vt:lpstr>
      <vt:lpstr>Genes</vt:lpstr>
      <vt:lpstr>PowerPoint-presentatie</vt:lpstr>
      <vt:lpstr>genes: intercropping more species</vt:lpstr>
      <vt:lpstr>Genes: agroforestry adding components</vt:lpstr>
      <vt:lpstr>Time: asynchrony </vt:lpstr>
      <vt:lpstr>Time: crop rotations</vt:lpstr>
      <vt:lpstr>Time: covercrops</vt:lpstr>
      <vt:lpstr>Time: relay intercropping</vt:lpstr>
      <vt:lpstr>Space: heterogeneity</vt:lpstr>
      <vt:lpstr>Flowerstrips: Pest control declines exponentially with distance</vt:lpstr>
      <vt:lpstr>'Flattening the curve'</vt:lpstr>
      <vt:lpstr>Space: plants need to interact to benefit</vt:lpstr>
      <vt:lpstr>Bringing it to practice</vt:lpstr>
      <vt:lpstr>From simpel-&gt;labour efficient</vt:lpstr>
      <vt:lpstr>PowerPoint-presentatie</vt:lpstr>
      <vt:lpstr>To(o) complicated: </vt:lpstr>
      <vt:lpstr>PowerPoint-presentatie</vt:lpstr>
      <vt:lpstr>Diversity requires entrepreneurship and green thumb</vt:lpstr>
      <vt:lpstr>Diversity enables creativity</vt:lpstr>
      <vt:lpstr>We need more diversity</vt:lpstr>
    </vt:vector>
  </TitlesOfParts>
  <Company>Wageningen University &amp;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Apeldoorn, Dirk van</dc:creator>
  <cp:lastModifiedBy>Apeldoorn, Dirk van</cp:lastModifiedBy>
  <cp:revision>6</cp:revision>
  <dcterms:created xsi:type="dcterms:W3CDTF">2011-09-29T08:30:03Z</dcterms:created>
  <dcterms:modified xsi:type="dcterms:W3CDTF">2024-08-28T11:35:58Z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WHUKW</vt:lpwstr>
  </property>
</Properties>
</file>