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318" r:id="rId3"/>
    <p:sldId id="278" r:id="rId4"/>
    <p:sldId id="279" r:id="rId5"/>
    <p:sldId id="280" r:id="rId6"/>
    <p:sldId id="330" r:id="rId7"/>
    <p:sldId id="331" r:id="rId8"/>
    <p:sldId id="710" r:id="rId9"/>
    <p:sldId id="320" r:id="rId10"/>
    <p:sldId id="321" r:id="rId11"/>
    <p:sldId id="323" r:id="rId12"/>
    <p:sldId id="259" r:id="rId13"/>
    <p:sldId id="284" r:id="rId14"/>
    <p:sldId id="286" r:id="rId15"/>
    <p:sldId id="290" r:id="rId16"/>
    <p:sldId id="289" r:id="rId17"/>
    <p:sldId id="324" r:id="rId18"/>
    <p:sldId id="288" r:id="rId19"/>
    <p:sldId id="287" r:id="rId20"/>
    <p:sldId id="291" r:id="rId21"/>
    <p:sldId id="329" r:id="rId22"/>
    <p:sldId id="296" r:id="rId23"/>
    <p:sldId id="302" r:id="rId24"/>
    <p:sldId id="301" r:id="rId25"/>
    <p:sldId id="300" r:id="rId26"/>
    <p:sldId id="299" r:id="rId27"/>
    <p:sldId id="298" r:id="rId28"/>
    <p:sldId id="297" r:id="rId29"/>
    <p:sldId id="303" r:id="rId30"/>
    <p:sldId id="322" r:id="rId31"/>
    <p:sldId id="308" r:id="rId32"/>
    <p:sldId id="313" r:id="rId33"/>
    <p:sldId id="312" r:id="rId34"/>
    <p:sldId id="311" r:id="rId35"/>
    <p:sldId id="310" r:id="rId36"/>
    <p:sldId id="309" r:id="rId37"/>
    <p:sldId id="314" r:id="rId38"/>
    <p:sldId id="317" r:id="rId39"/>
    <p:sldId id="328" r:id="rId40"/>
    <p:sldId id="327" r:id="rId41"/>
    <p:sldId id="326" r:id="rId42"/>
    <p:sldId id="325" r:id="rId43"/>
    <p:sldId id="258" r:id="rId4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F2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103" autoAdjust="0"/>
  </p:normalViewPr>
  <p:slideViewPr>
    <p:cSldViewPr snapToGrid="0">
      <p:cViewPr varScale="1">
        <p:scale>
          <a:sx n="79" d="100"/>
          <a:sy n="79" d="100"/>
        </p:scale>
        <p:origin x="183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FB08B-5065-5B49-83D5-5FB492AF2296}" type="datetimeFigureOut">
              <a:rPr lang="en-NL" smtClean="0"/>
              <a:t>09/03/2024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0952F-70EB-E948-AE6F-FFE04BB74559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86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6977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‘best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condition</a:t>
            </a:r>
            <a:r>
              <a:rPr lang="nl-NL" dirty="0"/>
              <a:t>’ means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cultural</a:t>
            </a:r>
            <a:r>
              <a:rPr lang="nl-NL" dirty="0"/>
              <a:t> </a:t>
            </a:r>
            <a:r>
              <a:rPr lang="nl-NL" dirty="0" err="1"/>
              <a:t>heritage</a:t>
            </a:r>
            <a:r>
              <a:rPr lang="nl-NL" dirty="0"/>
              <a:t> is </a:t>
            </a:r>
            <a:r>
              <a:rPr lang="nl-NL" dirty="0" err="1"/>
              <a:t>alive</a:t>
            </a:r>
            <a:r>
              <a:rPr lang="nl-NL" dirty="0"/>
              <a:t> (</a:t>
            </a:r>
            <a:r>
              <a:rPr lang="nl-NL" dirty="0" err="1"/>
              <a:t>obvious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) –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interact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,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 </a:t>
            </a:r>
            <a:r>
              <a:rPr lang="nl-NL" dirty="0" err="1"/>
              <a:t>meaning</a:t>
            </a:r>
            <a:r>
              <a:rPr lang="nl-NL" dirty="0"/>
              <a:t> in it. The </a:t>
            </a:r>
            <a:r>
              <a:rPr lang="nl-NL" dirty="0" err="1"/>
              <a:t>function</a:t>
            </a:r>
            <a:r>
              <a:rPr lang="nl-NL" dirty="0"/>
              <a:t> is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showing</a:t>
            </a:r>
            <a:r>
              <a:rPr lang="nl-NL" dirty="0"/>
              <a:t> </a:t>
            </a:r>
            <a:r>
              <a:rPr lang="nl-NL" dirty="0" err="1"/>
              <a:t>history</a:t>
            </a:r>
            <a:r>
              <a:rPr lang="nl-NL" dirty="0"/>
              <a:t> – we like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functional</a:t>
            </a:r>
            <a:r>
              <a:rPr lang="nl-NL" dirty="0"/>
              <a:t>. Small spoiler –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as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profitable</a:t>
            </a:r>
            <a:r>
              <a:rPr lang="nl-NL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4542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422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Answering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question of ‘</a:t>
            </a:r>
            <a:r>
              <a:rPr lang="nl-NL" dirty="0" err="1"/>
              <a:t>what’s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vision</a:t>
            </a:r>
            <a:r>
              <a:rPr lang="nl-NL" dirty="0"/>
              <a:t> on </a:t>
            </a:r>
            <a:r>
              <a:rPr lang="nl-NL" dirty="0" err="1"/>
              <a:t>the</a:t>
            </a:r>
            <a:r>
              <a:rPr lang="nl-NL" dirty="0"/>
              <a:t> management of these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?’ The </a:t>
            </a:r>
            <a:r>
              <a:rPr lang="nl-NL" dirty="0" err="1"/>
              <a:t>honest</a:t>
            </a:r>
            <a:r>
              <a:rPr lang="nl-NL" dirty="0"/>
              <a:t> </a:t>
            </a:r>
            <a:r>
              <a:rPr lang="nl-NL" dirty="0" err="1"/>
              <a:t>answer</a:t>
            </a:r>
            <a:r>
              <a:rPr lang="nl-NL" dirty="0"/>
              <a:t> is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we’re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middle</a:t>
            </a:r>
            <a:r>
              <a:rPr lang="nl-NL" dirty="0"/>
              <a:t> of </a:t>
            </a:r>
            <a:r>
              <a:rPr lang="nl-NL" dirty="0" err="1"/>
              <a:t>sharpening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ideas</a:t>
            </a:r>
            <a:r>
              <a:rPr lang="nl-NL" dirty="0"/>
              <a:t>. It’s a joint effort in </a:t>
            </a:r>
            <a:r>
              <a:rPr lang="nl-NL" dirty="0" err="1"/>
              <a:t>which</a:t>
            </a:r>
            <a:r>
              <a:rPr lang="nl-NL" dirty="0"/>
              <a:t> we re-</a:t>
            </a:r>
            <a:r>
              <a:rPr lang="nl-NL" dirty="0" err="1"/>
              <a:t>evaluate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way we run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is </a:t>
            </a:r>
            <a:r>
              <a:rPr lang="nl-NL" dirty="0" err="1"/>
              <a:t>still</a:t>
            </a:r>
            <a:r>
              <a:rPr lang="nl-NL" dirty="0"/>
              <a:t> coherent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we </a:t>
            </a:r>
            <a:r>
              <a:rPr lang="nl-NL" dirty="0" err="1"/>
              <a:t>see</a:t>
            </a:r>
            <a:r>
              <a:rPr lang="nl-NL" dirty="0"/>
              <a:t> as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task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/>
              <a:t>Natural moment </a:t>
            </a:r>
            <a:r>
              <a:rPr lang="nl-NL" dirty="0" err="1"/>
              <a:t>to</a:t>
            </a:r>
            <a:r>
              <a:rPr lang="nl-NL" dirty="0"/>
              <a:t> re-</a:t>
            </a:r>
            <a:r>
              <a:rPr lang="nl-NL" dirty="0" err="1"/>
              <a:t>assess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ideas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management of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Zuylestein</a:t>
            </a:r>
            <a:r>
              <a:rPr lang="nl-NL" dirty="0"/>
              <a:t> is a recent </a:t>
            </a:r>
            <a:r>
              <a:rPr lang="nl-NL" dirty="0" err="1"/>
              <a:t>addition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portfolio of </a:t>
            </a:r>
            <a:r>
              <a:rPr lang="nl-NL" dirty="0" err="1"/>
              <a:t>estates</a:t>
            </a:r>
            <a:r>
              <a:rPr lang="nl-NL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And</a:t>
            </a:r>
            <a:r>
              <a:rPr lang="nl-NL" dirty="0"/>
              <a:t> at Twickel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gardener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supervised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retire</a:t>
            </a:r>
            <a:r>
              <a:rPr lang="nl-NL" dirty="0"/>
              <a:t> </a:t>
            </a:r>
            <a:r>
              <a:rPr lang="nl-NL" dirty="0" err="1"/>
              <a:t>coming</a:t>
            </a:r>
            <a:r>
              <a:rPr lang="nl-NL" dirty="0"/>
              <a:t> december.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25805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future</a:t>
            </a:r>
            <a:r>
              <a:rPr lang="nl-NL" dirty="0"/>
              <a:t> has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roots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past, </a:t>
            </a:r>
            <a:r>
              <a:rPr lang="nl-NL" dirty="0" err="1"/>
              <a:t>especially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in a </a:t>
            </a:r>
            <a:r>
              <a:rPr lang="nl-NL" dirty="0" err="1"/>
              <a:t>historic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garden. </a:t>
            </a:r>
            <a:r>
              <a:rPr lang="nl-NL" dirty="0" err="1"/>
              <a:t>So</a:t>
            </a:r>
            <a:r>
              <a:rPr lang="nl-NL" dirty="0"/>
              <a:t>,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sharpening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ideas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, we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important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thouroughly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meaning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– </a:t>
            </a:r>
            <a:r>
              <a:rPr lang="nl-NL" dirty="0" err="1"/>
              <a:t>its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larger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estate</a:t>
            </a:r>
            <a:r>
              <a:rPr lang="nl-NL" dirty="0"/>
              <a:t>.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literal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, but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in </a:t>
            </a:r>
            <a:r>
              <a:rPr lang="nl-NL" dirty="0" err="1"/>
              <a:t>history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current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web. </a:t>
            </a:r>
          </a:p>
          <a:p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aid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thinking, we </a:t>
            </a:r>
            <a:r>
              <a:rPr lang="nl-NL" dirty="0" err="1"/>
              <a:t>use</a:t>
            </a:r>
            <a:r>
              <a:rPr lang="nl-NL" dirty="0"/>
              <a:t> (a bit </a:t>
            </a:r>
            <a:r>
              <a:rPr lang="nl-NL" dirty="0" err="1"/>
              <a:t>freely</a:t>
            </a:r>
            <a:r>
              <a:rPr lang="nl-NL" dirty="0"/>
              <a:t>) these </a:t>
            </a:r>
            <a:r>
              <a:rPr lang="nl-NL" dirty="0" err="1"/>
              <a:t>dimensions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result</a:t>
            </a:r>
            <a:r>
              <a:rPr lang="nl-NL" dirty="0"/>
              <a:t> of a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nice</a:t>
            </a:r>
            <a:r>
              <a:rPr lang="nl-NL" dirty="0"/>
              <a:t> research project in 2006 – </a:t>
            </a:r>
            <a:r>
              <a:rPr lang="nl-NL" dirty="0" err="1"/>
              <a:t>which</a:t>
            </a:r>
            <a:r>
              <a:rPr lang="nl-NL" dirty="0"/>
              <a:t> was </a:t>
            </a:r>
            <a:r>
              <a:rPr lang="nl-NL" dirty="0" err="1"/>
              <a:t>called</a:t>
            </a:r>
            <a:r>
              <a:rPr lang="nl-NL" dirty="0"/>
              <a:t> ‘</a:t>
            </a:r>
            <a:r>
              <a:rPr lang="nl-NL" dirty="0" err="1"/>
              <a:t>historical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new </a:t>
            </a:r>
            <a:r>
              <a:rPr lang="nl-NL" dirty="0" err="1"/>
              <a:t>assignment</a:t>
            </a:r>
            <a:r>
              <a:rPr lang="nl-NL" dirty="0"/>
              <a:t>’. </a:t>
            </a:r>
          </a:p>
          <a:p>
            <a:endParaRPr lang="nl-NL" dirty="0"/>
          </a:p>
          <a:p>
            <a:r>
              <a:rPr lang="nl-NL" dirty="0" err="1"/>
              <a:t>Historic</a:t>
            </a:r>
            <a:r>
              <a:rPr lang="nl-NL" dirty="0"/>
              <a:t> context: In </a:t>
            </a:r>
            <a:r>
              <a:rPr lang="nl-NL" dirty="0" err="1"/>
              <a:t>what</a:t>
            </a:r>
            <a:r>
              <a:rPr lang="nl-NL" dirty="0"/>
              <a:t> time was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created</a:t>
            </a:r>
            <a:r>
              <a:rPr lang="nl-NL" dirty="0"/>
              <a:t>,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historic</a:t>
            </a:r>
            <a:r>
              <a:rPr lang="nl-NL" dirty="0"/>
              <a:t> sources do we have </a:t>
            </a:r>
            <a:r>
              <a:rPr lang="nl-NL" dirty="0" err="1"/>
              <a:t>available</a:t>
            </a:r>
            <a:r>
              <a:rPr lang="nl-NL" dirty="0"/>
              <a:t>?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function</a:t>
            </a:r>
            <a:r>
              <a:rPr lang="nl-NL" dirty="0"/>
              <a:t>?</a:t>
            </a:r>
          </a:p>
          <a:p>
            <a:r>
              <a:rPr lang="nl-NL" dirty="0" err="1"/>
              <a:t>Spatial</a:t>
            </a:r>
            <a:r>
              <a:rPr lang="nl-NL" dirty="0"/>
              <a:t> context: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relation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rest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estate</a:t>
            </a:r>
            <a:r>
              <a:rPr lang="nl-NL" dirty="0"/>
              <a:t>, </a:t>
            </a:r>
            <a:r>
              <a:rPr lang="nl-NL" dirty="0" err="1"/>
              <a:t>what</a:t>
            </a:r>
            <a:r>
              <a:rPr lang="nl-NL" dirty="0"/>
              <a:t> assets are </a:t>
            </a:r>
            <a:r>
              <a:rPr lang="nl-NL" dirty="0" err="1"/>
              <a:t>available</a:t>
            </a:r>
            <a:r>
              <a:rPr lang="nl-NL" dirty="0"/>
              <a:t>? The most </a:t>
            </a:r>
            <a:r>
              <a:rPr lang="nl-NL" dirty="0" err="1"/>
              <a:t>iconic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?</a:t>
            </a:r>
          </a:p>
          <a:p>
            <a:r>
              <a:rPr lang="nl-NL" dirty="0" err="1"/>
              <a:t>Social</a:t>
            </a:r>
            <a:r>
              <a:rPr lang="nl-NL" dirty="0"/>
              <a:t> context: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meaning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visiting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garden? </a:t>
            </a:r>
            <a:r>
              <a:rPr lang="nl-NL" dirty="0" err="1"/>
              <a:t>What</a:t>
            </a:r>
            <a:r>
              <a:rPr lang="nl-NL" dirty="0"/>
              <a:t> kind of </a:t>
            </a:r>
            <a:r>
              <a:rPr lang="nl-NL" dirty="0" err="1"/>
              <a:t>social</a:t>
            </a:r>
            <a:r>
              <a:rPr lang="nl-NL" dirty="0"/>
              <a:t> relations do we want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foster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garden?</a:t>
            </a:r>
          </a:p>
          <a:p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then</a:t>
            </a:r>
            <a:r>
              <a:rPr lang="nl-NL" dirty="0"/>
              <a:t>, last but most </a:t>
            </a:r>
            <a:r>
              <a:rPr lang="nl-NL" dirty="0" err="1"/>
              <a:t>importantly</a:t>
            </a:r>
            <a:r>
              <a:rPr lang="nl-NL" dirty="0"/>
              <a:t>,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exploitation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garden. These building </a:t>
            </a:r>
            <a:r>
              <a:rPr lang="nl-NL" dirty="0" err="1"/>
              <a:t>blocks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exploitation</a:t>
            </a:r>
            <a:r>
              <a:rPr lang="nl-NL" dirty="0"/>
              <a:t> are </a:t>
            </a:r>
            <a:r>
              <a:rPr lang="nl-NL" dirty="0" err="1"/>
              <a:t>intertwined</a:t>
            </a:r>
            <a:r>
              <a:rPr lang="nl-NL" dirty="0"/>
              <a:t> –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choices</a:t>
            </a:r>
            <a:r>
              <a:rPr lang="nl-NL" dirty="0"/>
              <a:t> of </a:t>
            </a:r>
            <a:r>
              <a:rPr lang="nl-NL" dirty="0" err="1"/>
              <a:t>what</a:t>
            </a:r>
            <a:r>
              <a:rPr lang="nl-NL" dirty="0"/>
              <a:t> we want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in these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define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exploitation</a:t>
            </a:r>
            <a:r>
              <a:rPr lang="nl-NL" dirty="0"/>
              <a:t>.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side,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possibilities</a:t>
            </a:r>
            <a:r>
              <a:rPr lang="nl-NL" dirty="0"/>
              <a:t> in </a:t>
            </a:r>
            <a:r>
              <a:rPr lang="nl-NL" dirty="0" err="1"/>
              <a:t>terms</a:t>
            </a:r>
            <a:r>
              <a:rPr lang="nl-NL" dirty="0"/>
              <a:t> of budget, time, manpower </a:t>
            </a:r>
            <a:r>
              <a:rPr lang="nl-NL" dirty="0" err="1"/>
              <a:t>and</a:t>
            </a:r>
            <a:r>
              <a:rPr lang="nl-NL" dirty="0"/>
              <a:t> skills limit </a:t>
            </a:r>
            <a:r>
              <a:rPr lang="nl-NL" dirty="0" err="1"/>
              <a:t>what</a:t>
            </a:r>
            <a:r>
              <a:rPr lang="nl-NL" dirty="0"/>
              <a:t> we </a:t>
            </a:r>
            <a:r>
              <a:rPr lang="nl-NL" dirty="0" err="1"/>
              <a:t>can</a:t>
            </a:r>
            <a:r>
              <a:rPr lang="nl-NL" dirty="0"/>
              <a:t> do.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0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middle</a:t>
            </a:r>
            <a:r>
              <a:rPr lang="nl-NL" dirty="0"/>
              <a:t> </a:t>
            </a:r>
            <a:r>
              <a:rPr lang="nl-NL" dirty="0" err="1"/>
              <a:t>ages</a:t>
            </a:r>
            <a:r>
              <a:rPr lang="nl-NL" dirty="0"/>
              <a:t>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roughty</a:t>
            </a:r>
            <a:r>
              <a:rPr lang="nl-NL" dirty="0"/>
              <a:t> 1620: In </a:t>
            </a:r>
            <a:r>
              <a:rPr lang="nl-NL" dirty="0" err="1"/>
              <a:t>the</a:t>
            </a:r>
            <a:r>
              <a:rPr lang="nl-NL" dirty="0"/>
              <a:t> yard,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 </a:t>
            </a:r>
            <a:r>
              <a:rPr lang="nl-NL" dirty="0" err="1"/>
              <a:t>boundaries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885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1620 – 1680: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renaissance, </a:t>
            </a:r>
            <a:r>
              <a:rPr lang="nl-NL" dirty="0" err="1"/>
              <a:t>things</a:t>
            </a:r>
            <a:r>
              <a:rPr lang="nl-NL" dirty="0"/>
              <a:t> </a:t>
            </a:r>
            <a:r>
              <a:rPr lang="nl-NL" dirty="0" err="1"/>
              <a:t>got</a:t>
            </a:r>
            <a:r>
              <a:rPr lang="nl-NL" dirty="0"/>
              <a:t> more </a:t>
            </a:r>
            <a:r>
              <a:rPr lang="nl-NL" dirty="0" err="1"/>
              <a:t>peaceful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Netherlands.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became</a:t>
            </a:r>
            <a:r>
              <a:rPr lang="nl-NL" dirty="0"/>
              <a:t>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necessary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grow</a:t>
            </a:r>
            <a:r>
              <a:rPr lang="nl-NL" dirty="0"/>
              <a:t> food </a:t>
            </a:r>
            <a:r>
              <a:rPr lang="nl-NL" dirty="0" err="1"/>
              <a:t>within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 </a:t>
            </a:r>
            <a:r>
              <a:rPr lang="nl-NL" dirty="0" err="1"/>
              <a:t>walls</a:t>
            </a:r>
            <a:r>
              <a:rPr lang="nl-NL" dirty="0"/>
              <a:t>.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period</a:t>
            </a:r>
            <a:r>
              <a:rPr lang="nl-NL" dirty="0"/>
              <a:t>, </a:t>
            </a:r>
            <a:r>
              <a:rPr lang="nl-NL" dirty="0" err="1"/>
              <a:t>everywhere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nehterlands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moved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outside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courtyard but </a:t>
            </a:r>
            <a:r>
              <a:rPr lang="nl-NL" dirty="0" err="1"/>
              <a:t>still</a:t>
            </a:r>
            <a:r>
              <a:rPr lang="nl-NL" dirty="0"/>
              <a:t> in </a:t>
            </a:r>
            <a:r>
              <a:rPr lang="nl-NL" dirty="0" err="1"/>
              <a:t>sight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60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period</a:t>
            </a:r>
            <a:r>
              <a:rPr lang="nl-NL" dirty="0"/>
              <a:t> (</a:t>
            </a:r>
            <a:r>
              <a:rPr lang="nl-NL" dirty="0" err="1"/>
              <a:t>around</a:t>
            </a:r>
            <a:r>
              <a:rPr lang="nl-NL" dirty="0"/>
              <a:t> 1632)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of </a:t>
            </a:r>
            <a:r>
              <a:rPr lang="nl-NL" dirty="0" err="1"/>
              <a:t>Zuylestein</a:t>
            </a:r>
            <a:r>
              <a:rPr lang="nl-NL" dirty="0"/>
              <a:t> was </a:t>
            </a:r>
            <a:r>
              <a:rPr lang="nl-NL" dirty="0" err="1"/>
              <a:t>constructed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Frederik Hendrik van Oranje Nassau. Frederik Hendrik </a:t>
            </a:r>
            <a:r>
              <a:rPr lang="nl-NL" dirty="0" err="1"/>
              <a:t>knew</a:t>
            </a:r>
            <a:r>
              <a:rPr lang="nl-NL" dirty="0"/>
              <a:t> his classics </a:t>
            </a:r>
            <a:r>
              <a:rPr lang="nl-NL" dirty="0" err="1"/>
              <a:t>and</a:t>
            </a:r>
            <a:r>
              <a:rPr lang="nl-NL" dirty="0"/>
              <a:t> was </a:t>
            </a:r>
            <a:r>
              <a:rPr lang="nl-NL" dirty="0" err="1"/>
              <a:t>interested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arts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mathematics</a:t>
            </a:r>
            <a:r>
              <a:rPr lang="nl-NL" dirty="0"/>
              <a:t>,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probably</a:t>
            </a:r>
            <a:r>
              <a:rPr lang="nl-NL" dirty="0"/>
              <a:t> </a:t>
            </a:r>
            <a:r>
              <a:rPr lang="nl-NL" dirty="0" err="1"/>
              <a:t>formed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inspiration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 design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geometric</a:t>
            </a:r>
            <a:r>
              <a:rPr lang="nl-NL" dirty="0"/>
              <a:t> </a:t>
            </a:r>
            <a:r>
              <a:rPr lang="nl-NL" dirty="0" err="1"/>
              <a:t>lay</a:t>
            </a:r>
            <a:r>
              <a:rPr lang="nl-NL" dirty="0"/>
              <a:t> out </a:t>
            </a:r>
            <a:r>
              <a:rPr lang="nl-NL" dirty="0" err="1"/>
              <a:t>and</a:t>
            </a:r>
            <a:r>
              <a:rPr lang="nl-NL" dirty="0"/>
              <a:t> straight </a:t>
            </a:r>
            <a:r>
              <a:rPr lang="nl-NL" dirty="0" err="1"/>
              <a:t>lines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/>
              <a:t>The different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house are </a:t>
            </a:r>
            <a:r>
              <a:rPr lang="nl-NL" dirty="0" err="1"/>
              <a:t>designed</a:t>
            </a:r>
            <a:r>
              <a:rPr lang="nl-NL" dirty="0"/>
              <a:t> as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integrated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of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The </a:t>
            </a:r>
            <a:r>
              <a:rPr lang="nl-NL" dirty="0" err="1"/>
              <a:t>kitchen</a:t>
            </a:r>
            <a:r>
              <a:rPr lang="nl-NL" dirty="0"/>
              <a:t> garden is </a:t>
            </a:r>
            <a:r>
              <a:rPr lang="nl-NL" dirty="0" err="1"/>
              <a:t>integrated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total</a:t>
            </a:r>
            <a:r>
              <a:rPr lang="nl-NL" dirty="0"/>
              <a:t> of </a:t>
            </a:r>
            <a:r>
              <a:rPr lang="nl-NL" dirty="0" err="1"/>
              <a:t>geometric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: a </a:t>
            </a:r>
            <a:r>
              <a:rPr lang="nl-NL" dirty="0" err="1"/>
              <a:t>functional</a:t>
            </a:r>
            <a:r>
              <a:rPr lang="nl-NL" dirty="0"/>
              <a:t> garden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geometric</a:t>
            </a:r>
            <a:r>
              <a:rPr lang="nl-NL" dirty="0"/>
              <a:t> plan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follows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proportions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whole</a:t>
            </a:r>
            <a:r>
              <a:rPr lang="nl-NL" dirty="0"/>
              <a:t> garden.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style</a:t>
            </a:r>
            <a:r>
              <a:rPr lang="nl-NL" dirty="0"/>
              <a:t> </a:t>
            </a:r>
            <a:r>
              <a:rPr lang="nl-NL" dirty="0" err="1"/>
              <a:t>gained</a:t>
            </a:r>
            <a:r>
              <a:rPr lang="nl-NL" dirty="0"/>
              <a:t> </a:t>
            </a:r>
            <a:r>
              <a:rPr lang="nl-NL" dirty="0" err="1"/>
              <a:t>followers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over Europe,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became</a:t>
            </a:r>
            <a:r>
              <a:rPr lang="nl-NL" dirty="0"/>
              <a:t> </a:t>
            </a:r>
            <a:r>
              <a:rPr lang="nl-NL" dirty="0" err="1"/>
              <a:t>known</a:t>
            </a:r>
            <a:r>
              <a:rPr lang="nl-NL" dirty="0"/>
              <a:t> as ‘Dutch </a:t>
            </a:r>
            <a:r>
              <a:rPr lang="nl-NL" dirty="0" err="1"/>
              <a:t>classism</a:t>
            </a:r>
            <a:r>
              <a:rPr lang="nl-NL" dirty="0"/>
              <a:t>’.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Zuylestein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is in </a:t>
            </a:r>
            <a:r>
              <a:rPr lang="nl-NL" dirty="0" err="1"/>
              <a:t>the</a:t>
            </a:r>
            <a:r>
              <a:rPr lang="nl-NL" dirty="0"/>
              <a:t> Netherlands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garden built </a:t>
            </a:r>
            <a:r>
              <a:rPr lang="nl-NL" dirty="0" err="1"/>
              <a:t>by</a:t>
            </a:r>
            <a:r>
              <a:rPr lang="nl-NL" dirty="0"/>
              <a:t> Frederik Hendrik in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original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 17th </a:t>
            </a:r>
            <a:r>
              <a:rPr lang="nl-NL" dirty="0" err="1"/>
              <a:t>century</a:t>
            </a:r>
            <a:r>
              <a:rPr lang="nl-NL" dirty="0"/>
              <a:t> </a:t>
            </a:r>
            <a:r>
              <a:rPr lang="nl-NL" dirty="0" err="1"/>
              <a:t>style</a:t>
            </a:r>
            <a:r>
              <a:rPr lang="nl-NL" dirty="0"/>
              <a:t> is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largely</a:t>
            </a:r>
            <a:r>
              <a:rPr lang="nl-NL" dirty="0"/>
              <a:t> intact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experienced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67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42576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History</a:t>
            </a:r>
            <a:r>
              <a:rPr lang="nl-NL" dirty="0"/>
              <a:t> </a:t>
            </a:r>
            <a:r>
              <a:rPr lang="nl-NL" dirty="0" err="1"/>
              <a:t>continues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next </a:t>
            </a:r>
            <a:r>
              <a:rPr lang="nl-NL" dirty="0" err="1"/>
              <a:t>centuries</a:t>
            </a:r>
            <a:r>
              <a:rPr lang="nl-NL" dirty="0"/>
              <a:t> most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make room </a:t>
            </a:r>
            <a:r>
              <a:rPr lang="nl-NL" dirty="0" err="1"/>
              <a:t>for</a:t>
            </a:r>
            <a:r>
              <a:rPr lang="nl-NL" dirty="0"/>
              <a:t> landscape </a:t>
            </a:r>
            <a:r>
              <a:rPr lang="nl-NL" dirty="0" err="1"/>
              <a:t>style</a:t>
            </a:r>
            <a:r>
              <a:rPr lang="nl-NL" dirty="0"/>
              <a:t> </a:t>
            </a:r>
            <a:r>
              <a:rPr lang="nl-NL" dirty="0" err="1"/>
              <a:t>ornamental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move </a:t>
            </a:r>
            <a:r>
              <a:rPr lang="nl-NL" dirty="0" err="1"/>
              <a:t>futher</a:t>
            </a:r>
            <a:r>
              <a:rPr lang="nl-NL" dirty="0"/>
              <a:t> </a:t>
            </a:r>
            <a:r>
              <a:rPr lang="nl-NL" dirty="0" err="1"/>
              <a:t>away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case at Twickel,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moves </a:t>
            </a:r>
            <a:r>
              <a:rPr lang="nl-NL" dirty="0" err="1"/>
              <a:t>to</a:t>
            </a:r>
            <a:r>
              <a:rPr lang="nl-NL" dirty="0"/>
              <a:t> a plot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side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road</a:t>
            </a:r>
            <a:r>
              <a:rPr lang="nl-NL" dirty="0"/>
              <a:t> in front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This</a:t>
            </a:r>
            <a:r>
              <a:rPr lang="nl-NL" dirty="0"/>
              <a:t> new fashion never </a:t>
            </a:r>
            <a:r>
              <a:rPr lang="nl-NL" dirty="0" err="1"/>
              <a:t>reached</a:t>
            </a:r>
            <a:r>
              <a:rPr lang="nl-NL" dirty="0"/>
              <a:t> </a:t>
            </a:r>
            <a:r>
              <a:rPr lang="nl-NL" dirty="0" err="1"/>
              <a:t>Zuylestein</a:t>
            </a:r>
            <a:r>
              <a:rPr lang="nl-NL" dirty="0"/>
              <a:t>,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owners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rarely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. Large </a:t>
            </a:r>
            <a:r>
              <a:rPr lang="nl-NL" dirty="0" err="1"/>
              <a:t>periods</a:t>
            </a:r>
            <a:r>
              <a:rPr lang="nl-NL" dirty="0"/>
              <a:t> of time, </a:t>
            </a:r>
            <a:r>
              <a:rPr lang="nl-NL" dirty="0" err="1"/>
              <a:t>the</a:t>
            </a:r>
            <a:r>
              <a:rPr lang="nl-NL" dirty="0"/>
              <a:t> house was </a:t>
            </a:r>
            <a:r>
              <a:rPr lang="nl-NL" dirty="0" err="1"/>
              <a:t>rented</a:t>
            </a:r>
            <a:r>
              <a:rPr lang="nl-NL" dirty="0"/>
              <a:t> out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nobody</a:t>
            </a:r>
            <a:r>
              <a:rPr lang="nl-NL" dirty="0"/>
              <a:t> ever </a:t>
            </a:r>
            <a:r>
              <a:rPr lang="nl-NL" dirty="0" err="1"/>
              <a:t>thought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necessary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modernize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73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Still</a:t>
            </a:r>
            <a:r>
              <a:rPr lang="nl-NL" dirty="0"/>
              <a:t> later, </a:t>
            </a:r>
            <a:r>
              <a:rPr lang="nl-NL" dirty="0" err="1"/>
              <a:t>from</a:t>
            </a:r>
            <a:r>
              <a:rPr lang="nl-NL" dirty="0"/>
              <a:t> 1815 </a:t>
            </a:r>
            <a:r>
              <a:rPr lang="nl-NL" dirty="0" err="1"/>
              <a:t>onwards</a:t>
            </a:r>
            <a:r>
              <a:rPr lang="nl-NL" dirty="0"/>
              <a:t>: 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lay</a:t>
            </a:r>
            <a:r>
              <a:rPr lang="nl-NL" dirty="0"/>
              <a:t> out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itself</a:t>
            </a:r>
            <a:r>
              <a:rPr lang="nl-NL" dirty="0"/>
              <a:t> </a:t>
            </a:r>
            <a:r>
              <a:rPr lang="nl-NL" dirty="0" err="1"/>
              <a:t>remains</a:t>
            </a:r>
            <a:r>
              <a:rPr lang="nl-NL" dirty="0"/>
              <a:t> square,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quadrants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crossing </a:t>
            </a:r>
            <a:r>
              <a:rPr lang="nl-NL" dirty="0" err="1"/>
              <a:t>paths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 </a:t>
            </a:r>
            <a:r>
              <a:rPr lang="nl-NL" dirty="0" err="1"/>
              <a:t>wall</a:t>
            </a:r>
            <a:r>
              <a:rPr lang="nl-NL" dirty="0"/>
              <a:t> or </a:t>
            </a:r>
            <a:r>
              <a:rPr lang="nl-NL" dirty="0" err="1"/>
              <a:t>hedge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garden. But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connection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 </a:t>
            </a:r>
            <a:r>
              <a:rPr lang="nl-NL" dirty="0" err="1"/>
              <a:t>disappears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moves </a:t>
            </a:r>
            <a:r>
              <a:rPr lang="nl-NL" dirty="0" err="1"/>
              <a:t>again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away</a:t>
            </a:r>
            <a:r>
              <a:rPr lang="nl-NL" dirty="0"/>
              <a:t>.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6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 err="1"/>
              <a:t>Now</a:t>
            </a:r>
            <a:r>
              <a:rPr lang="nl-NL" dirty="0"/>
              <a:t>,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answering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first question, </a:t>
            </a:r>
            <a:r>
              <a:rPr lang="nl-NL" dirty="0" err="1"/>
              <a:t>I’ll</a:t>
            </a:r>
            <a:r>
              <a:rPr lang="nl-NL" dirty="0"/>
              <a:t> start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numbers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current</a:t>
            </a:r>
            <a:r>
              <a:rPr lang="nl-NL" dirty="0"/>
              <a:t> </a:t>
            </a:r>
            <a:r>
              <a:rPr lang="nl-NL" dirty="0" err="1"/>
              <a:t>exploitation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1775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situation</a:t>
            </a:r>
            <a:r>
              <a:rPr lang="nl-NL" dirty="0"/>
              <a:t> </a:t>
            </a:r>
            <a:r>
              <a:rPr lang="nl-NL" dirty="0" err="1"/>
              <a:t>remains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date at Twickel,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1890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moved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roughly</a:t>
            </a:r>
            <a:r>
              <a:rPr lang="nl-NL" dirty="0"/>
              <a:t> 600m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points of </a:t>
            </a:r>
            <a:r>
              <a:rPr lang="nl-NL" dirty="0" err="1"/>
              <a:t>reference</a:t>
            </a:r>
            <a:r>
              <a:rPr lang="nl-NL" dirty="0"/>
              <a:t> in </a:t>
            </a:r>
            <a:r>
              <a:rPr lang="nl-NL" dirty="0" err="1"/>
              <a:t>history</a:t>
            </a:r>
            <a:r>
              <a:rPr lang="nl-NL" dirty="0"/>
              <a:t> are </a:t>
            </a:r>
            <a:r>
              <a:rPr lang="nl-NL" dirty="0" err="1"/>
              <a:t>quite</a:t>
            </a:r>
            <a:r>
              <a:rPr lang="nl-NL" dirty="0"/>
              <a:t> different. For </a:t>
            </a:r>
            <a:r>
              <a:rPr lang="nl-NL" dirty="0" err="1"/>
              <a:t>Zuylestein</a:t>
            </a:r>
            <a:r>
              <a:rPr lang="nl-NL" dirty="0"/>
              <a:t>,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detailed</a:t>
            </a:r>
            <a:r>
              <a:rPr lang="nl-NL" dirty="0"/>
              <a:t> </a:t>
            </a:r>
            <a:r>
              <a:rPr lang="nl-NL" dirty="0" err="1"/>
              <a:t>Stoopendaal</a:t>
            </a:r>
            <a:r>
              <a:rPr lang="nl-NL" dirty="0"/>
              <a:t> </a:t>
            </a:r>
            <a:r>
              <a:rPr lang="nl-NL" dirty="0" err="1"/>
              <a:t>drawing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1710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turns</a:t>
            </a:r>
            <a:r>
              <a:rPr lang="nl-NL" dirty="0"/>
              <a:t> out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pretty</a:t>
            </a:r>
            <a:r>
              <a:rPr lang="nl-NL" dirty="0"/>
              <a:t> accurate. For Twickel, </a:t>
            </a:r>
            <a:r>
              <a:rPr lang="nl-NL" dirty="0" err="1"/>
              <a:t>there</a:t>
            </a:r>
            <a:r>
              <a:rPr lang="nl-NL" dirty="0"/>
              <a:t> are </a:t>
            </a:r>
            <a:r>
              <a:rPr lang="nl-NL" dirty="0" err="1"/>
              <a:t>lists</a:t>
            </a:r>
            <a:r>
              <a:rPr lang="nl-NL" dirty="0"/>
              <a:t> of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vegetables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fruit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sold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whom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66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0233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House of </a:t>
            </a:r>
            <a:r>
              <a:rPr lang="nl-NL" dirty="0" err="1"/>
              <a:t>Zuylestein</a:t>
            </a:r>
            <a:r>
              <a:rPr lang="nl-NL" dirty="0"/>
              <a:t> was </a:t>
            </a:r>
            <a:r>
              <a:rPr lang="nl-NL" dirty="0" err="1"/>
              <a:t>destroyed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second </a:t>
            </a:r>
            <a:r>
              <a:rPr lang="nl-NL" dirty="0" err="1"/>
              <a:t>worldwar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rebuilt</a:t>
            </a:r>
            <a:r>
              <a:rPr lang="nl-NL" dirty="0"/>
              <a:t> at a different </a:t>
            </a:r>
            <a:r>
              <a:rPr lang="nl-NL" dirty="0" err="1"/>
              <a:t>place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16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orange</a:t>
            </a:r>
            <a:r>
              <a:rPr lang="nl-NL" dirty="0"/>
              <a:t> square </a:t>
            </a:r>
            <a:r>
              <a:rPr lang="nl-NL" dirty="0" err="1"/>
              <a:t>marks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original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house. Orange </a:t>
            </a:r>
            <a:r>
              <a:rPr lang="nl-NL" dirty="0" err="1"/>
              <a:t>arrow</a:t>
            </a:r>
            <a:r>
              <a:rPr lang="nl-NL" dirty="0"/>
              <a:t> </a:t>
            </a:r>
            <a:r>
              <a:rPr lang="nl-NL" dirty="0" err="1"/>
              <a:t>indicates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2562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wall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entrances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even </a:t>
            </a:r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places</a:t>
            </a:r>
            <a:r>
              <a:rPr lang="nl-NL" dirty="0"/>
              <a:t> tot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enjoy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garden. </a:t>
            </a:r>
            <a:r>
              <a:rPr lang="nl-NL" dirty="0" err="1"/>
              <a:t>Assuming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pond,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walls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orangery</a:t>
            </a:r>
            <a:r>
              <a:rPr lang="nl-NL" dirty="0"/>
              <a:t> are </a:t>
            </a:r>
            <a:r>
              <a:rPr lang="nl-NL" dirty="0" err="1"/>
              <a:t>still</a:t>
            </a:r>
            <a:r>
              <a:rPr lang="nl-NL" dirty="0"/>
              <a:t> at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original</a:t>
            </a:r>
            <a:r>
              <a:rPr lang="nl-NL" dirty="0"/>
              <a:t> </a:t>
            </a:r>
            <a:r>
              <a:rPr lang="nl-NL" dirty="0" err="1"/>
              <a:t>places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Stoopendaal</a:t>
            </a:r>
            <a:r>
              <a:rPr lang="nl-NL" dirty="0"/>
              <a:t> </a:t>
            </a:r>
            <a:r>
              <a:rPr lang="nl-NL" dirty="0" err="1"/>
              <a:t>drawing</a:t>
            </a:r>
            <a:r>
              <a:rPr lang="nl-NL" dirty="0"/>
              <a:t> </a:t>
            </a:r>
            <a:r>
              <a:rPr lang="nl-NL" dirty="0" err="1"/>
              <a:t>turned</a:t>
            </a:r>
            <a:r>
              <a:rPr lang="nl-NL" dirty="0"/>
              <a:t> out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accurate.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81388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0686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Orangery</a:t>
            </a:r>
            <a:r>
              <a:rPr lang="nl-NL" dirty="0"/>
              <a:t>,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protect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plants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survive</a:t>
            </a:r>
            <a:r>
              <a:rPr lang="nl-NL" dirty="0"/>
              <a:t> in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normal</a:t>
            </a:r>
            <a:r>
              <a:rPr lang="nl-NL" dirty="0"/>
              <a:t> winter </a:t>
            </a:r>
            <a:r>
              <a:rPr lang="nl-NL" dirty="0" err="1"/>
              <a:t>temperatures</a:t>
            </a:r>
            <a:r>
              <a:rPr lang="nl-NL" dirty="0"/>
              <a:t>. The </a:t>
            </a:r>
            <a:r>
              <a:rPr lang="nl-NL" dirty="0" err="1"/>
              <a:t>orangery</a:t>
            </a:r>
            <a:r>
              <a:rPr lang="nl-NL" dirty="0"/>
              <a:t> is </a:t>
            </a:r>
            <a:r>
              <a:rPr lang="nl-NL" dirty="0" err="1"/>
              <a:t>now</a:t>
            </a:r>
            <a:r>
              <a:rPr lang="nl-NL" dirty="0"/>
              <a:t> in </a:t>
            </a:r>
            <a:r>
              <a:rPr lang="nl-NL" dirty="0" err="1"/>
              <a:t>use</a:t>
            </a:r>
            <a:r>
              <a:rPr lang="nl-NL" dirty="0"/>
              <a:t> as a small store </a:t>
            </a:r>
            <a:r>
              <a:rPr lang="nl-NL" dirty="0" err="1"/>
              <a:t>and</a:t>
            </a:r>
            <a:r>
              <a:rPr lang="nl-NL" dirty="0"/>
              <a:t> café. It’s </a:t>
            </a:r>
            <a:r>
              <a:rPr lang="nl-NL" dirty="0" err="1"/>
              <a:t>occasionaly</a:t>
            </a:r>
            <a:r>
              <a:rPr lang="nl-NL" dirty="0"/>
              <a:t> </a:t>
            </a:r>
            <a:r>
              <a:rPr lang="nl-NL" dirty="0" err="1"/>
              <a:t>rented</a:t>
            </a:r>
            <a:r>
              <a:rPr lang="nl-NL" dirty="0"/>
              <a:t> out as a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meetings.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2679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 17th </a:t>
            </a:r>
            <a:r>
              <a:rPr lang="nl-NL" dirty="0" err="1"/>
              <a:t>century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began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experiment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controling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growth</a:t>
            </a:r>
            <a:r>
              <a:rPr lang="nl-NL" dirty="0"/>
              <a:t> of fruit trees, </a:t>
            </a:r>
            <a:r>
              <a:rPr lang="nl-NL" dirty="0" err="1"/>
              <a:t>by</a:t>
            </a:r>
            <a:r>
              <a:rPr lang="nl-NL" dirty="0"/>
              <a:t> enting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pruning</a:t>
            </a:r>
            <a:r>
              <a:rPr lang="nl-NL" dirty="0"/>
              <a:t>. In Dutch these trees are </a:t>
            </a:r>
            <a:r>
              <a:rPr lang="nl-NL" dirty="0" err="1"/>
              <a:t>called</a:t>
            </a:r>
            <a:r>
              <a:rPr lang="nl-NL" dirty="0"/>
              <a:t> ‘</a:t>
            </a:r>
            <a:r>
              <a:rPr lang="nl-NL" dirty="0" err="1"/>
              <a:t>naantjes</a:t>
            </a:r>
            <a:r>
              <a:rPr lang="nl-NL" dirty="0"/>
              <a:t>’, </a:t>
            </a:r>
            <a:r>
              <a:rPr lang="nl-NL" dirty="0" err="1"/>
              <a:t>which</a:t>
            </a:r>
            <a:r>
              <a:rPr lang="nl-NL" dirty="0"/>
              <a:t> is a </a:t>
            </a:r>
            <a:r>
              <a:rPr lang="nl-NL" dirty="0" err="1"/>
              <a:t>phonetic</a:t>
            </a:r>
            <a:r>
              <a:rPr lang="nl-NL" dirty="0"/>
              <a:t> </a:t>
            </a:r>
            <a:r>
              <a:rPr lang="nl-NL" dirty="0" err="1"/>
              <a:t>translation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french</a:t>
            </a:r>
            <a:r>
              <a:rPr lang="nl-NL" dirty="0"/>
              <a:t> ‘</a:t>
            </a:r>
            <a:r>
              <a:rPr lang="nl-NL" dirty="0" err="1"/>
              <a:t>arbre</a:t>
            </a:r>
            <a:r>
              <a:rPr lang="nl-NL" dirty="0"/>
              <a:t> </a:t>
            </a:r>
            <a:r>
              <a:rPr lang="nl-NL" dirty="0" err="1"/>
              <a:t>nain</a:t>
            </a:r>
            <a:r>
              <a:rPr lang="nl-NL" dirty="0"/>
              <a:t>’ or </a:t>
            </a:r>
            <a:r>
              <a:rPr lang="nl-NL" dirty="0" err="1"/>
              <a:t>dwarf</a:t>
            </a:r>
            <a:r>
              <a:rPr lang="nl-NL" dirty="0"/>
              <a:t> tree.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6854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No green </a:t>
            </a:r>
            <a:r>
              <a:rPr lang="nl-NL" dirty="0" err="1"/>
              <a:t>houses</a:t>
            </a:r>
            <a:r>
              <a:rPr lang="nl-NL" dirty="0"/>
              <a:t>. The </a:t>
            </a:r>
            <a:r>
              <a:rPr lang="nl-NL" dirty="0" err="1"/>
              <a:t>cold</a:t>
            </a:r>
            <a:r>
              <a:rPr lang="nl-NL" dirty="0"/>
              <a:t> frames have been </a:t>
            </a:r>
            <a:r>
              <a:rPr lang="nl-NL" dirty="0" err="1"/>
              <a:t>reconstructed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according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Stoopendaal</a:t>
            </a:r>
            <a:r>
              <a:rPr lang="nl-NL" dirty="0"/>
              <a:t> drawing.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6312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lay</a:t>
            </a:r>
            <a:r>
              <a:rPr lang="nl-NL" dirty="0"/>
              <a:t> out is </a:t>
            </a:r>
            <a:r>
              <a:rPr lang="nl-NL" dirty="0" err="1"/>
              <a:t>similar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sense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 – </a:t>
            </a:r>
            <a:r>
              <a:rPr lang="nl-NL" dirty="0" err="1"/>
              <a:t>south</a:t>
            </a:r>
            <a:r>
              <a:rPr lang="nl-NL" dirty="0"/>
              <a:t> </a:t>
            </a:r>
            <a:r>
              <a:rPr lang="nl-NL" dirty="0" err="1"/>
              <a:t>orientation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, </a:t>
            </a:r>
            <a:r>
              <a:rPr lang="nl-NL" dirty="0" err="1"/>
              <a:t>there’s</a:t>
            </a:r>
            <a:r>
              <a:rPr lang="nl-NL" dirty="0"/>
              <a:t> a square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paths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 </a:t>
            </a:r>
            <a:r>
              <a:rPr lang="nl-NL" dirty="0" err="1"/>
              <a:t>wall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garden. But, </a:t>
            </a:r>
            <a:r>
              <a:rPr lang="nl-NL" dirty="0" err="1"/>
              <a:t>since</a:t>
            </a:r>
            <a:r>
              <a:rPr lang="nl-NL" dirty="0"/>
              <a:t> these </a:t>
            </a:r>
            <a:r>
              <a:rPr lang="nl-NL" dirty="0" err="1"/>
              <a:t>gardens</a:t>
            </a:r>
            <a:r>
              <a:rPr lang="nl-NL" dirty="0"/>
              <a:t> date </a:t>
            </a:r>
            <a:r>
              <a:rPr lang="nl-NL" dirty="0" err="1"/>
              <a:t>from</a:t>
            </a:r>
            <a:r>
              <a:rPr lang="nl-NL" dirty="0"/>
              <a:t> a different </a:t>
            </a:r>
            <a:r>
              <a:rPr lang="nl-NL" dirty="0" err="1"/>
              <a:t>period</a:t>
            </a:r>
            <a:r>
              <a:rPr lang="nl-NL" dirty="0"/>
              <a:t>, </a:t>
            </a:r>
            <a:r>
              <a:rPr lang="nl-NL" dirty="0" err="1"/>
              <a:t>there</a:t>
            </a:r>
            <a:r>
              <a:rPr lang="nl-NL" dirty="0"/>
              <a:t> are of course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differences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kitchen</a:t>
            </a:r>
            <a:r>
              <a:rPr lang="nl-NL" dirty="0"/>
              <a:t> garden of Twickel is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larger</a:t>
            </a:r>
            <a:r>
              <a:rPr lang="nl-NL" dirty="0"/>
              <a:t>: </a:t>
            </a:r>
            <a:r>
              <a:rPr lang="nl-NL" dirty="0" err="1"/>
              <a:t>about</a:t>
            </a:r>
            <a:r>
              <a:rPr lang="nl-NL" dirty="0"/>
              <a:t> 2,6 ha,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away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03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96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lay</a:t>
            </a:r>
            <a:r>
              <a:rPr lang="nl-NL" dirty="0"/>
              <a:t> out is </a:t>
            </a:r>
            <a:r>
              <a:rPr lang="nl-NL" dirty="0" err="1"/>
              <a:t>similar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sense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 – </a:t>
            </a:r>
            <a:r>
              <a:rPr lang="nl-NL" dirty="0" err="1"/>
              <a:t>south</a:t>
            </a:r>
            <a:r>
              <a:rPr lang="nl-NL" dirty="0"/>
              <a:t> </a:t>
            </a:r>
            <a:r>
              <a:rPr lang="nl-NL" dirty="0" err="1"/>
              <a:t>orientation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, </a:t>
            </a:r>
            <a:r>
              <a:rPr lang="nl-NL" dirty="0" err="1"/>
              <a:t>there’s</a:t>
            </a:r>
            <a:r>
              <a:rPr lang="nl-NL" dirty="0"/>
              <a:t> a square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paths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 </a:t>
            </a:r>
            <a:r>
              <a:rPr lang="nl-NL" dirty="0" err="1"/>
              <a:t>wall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garden. But, </a:t>
            </a:r>
            <a:r>
              <a:rPr lang="nl-NL" dirty="0" err="1"/>
              <a:t>since</a:t>
            </a:r>
            <a:r>
              <a:rPr lang="nl-NL" dirty="0"/>
              <a:t> these </a:t>
            </a:r>
            <a:r>
              <a:rPr lang="nl-NL" dirty="0" err="1"/>
              <a:t>gardens</a:t>
            </a:r>
            <a:r>
              <a:rPr lang="nl-NL" dirty="0"/>
              <a:t> date </a:t>
            </a:r>
            <a:r>
              <a:rPr lang="nl-NL" dirty="0" err="1"/>
              <a:t>from</a:t>
            </a:r>
            <a:r>
              <a:rPr lang="nl-NL" dirty="0"/>
              <a:t> a different </a:t>
            </a:r>
            <a:r>
              <a:rPr lang="nl-NL" dirty="0" err="1"/>
              <a:t>period</a:t>
            </a:r>
            <a:r>
              <a:rPr lang="nl-NL" dirty="0"/>
              <a:t>, </a:t>
            </a:r>
            <a:r>
              <a:rPr lang="nl-NL" dirty="0" err="1"/>
              <a:t>there</a:t>
            </a:r>
            <a:r>
              <a:rPr lang="nl-NL" dirty="0"/>
              <a:t> are of course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differences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kitchen</a:t>
            </a:r>
            <a:r>
              <a:rPr lang="nl-NL" dirty="0"/>
              <a:t> garden of Twickel is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larger</a:t>
            </a:r>
            <a:r>
              <a:rPr lang="nl-NL" dirty="0"/>
              <a:t>: </a:t>
            </a:r>
            <a:r>
              <a:rPr lang="nl-NL" dirty="0" err="1"/>
              <a:t>about</a:t>
            </a:r>
            <a:r>
              <a:rPr lang="nl-NL" dirty="0"/>
              <a:t> 2,6 ha,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away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2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</a:t>
            </a:r>
            <a:r>
              <a:rPr lang="nl-NL" dirty="0" err="1"/>
              <a:t>started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‘</a:t>
            </a:r>
            <a:r>
              <a:rPr lang="nl-NL" dirty="0" err="1"/>
              <a:t>entery</a:t>
            </a:r>
            <a:r>
              <a:rPr lang="nl-NL" dirty="0"/>
              <a:t>’. It was common </a:t>
            </a:r>
            <a:r>
              <a:rPr lang="nl-NL" dirty="0" err="1"/>
              <a:t>practice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head</a:t>
            </a:r>
            <a:r>
              <a:rPr lang="nl-NL" dirty="0"/>
              <a:t> </a:t>
            </a:r>
            <a:r>
              <a:rPr lang="nl-NL" dirty="0" err="1"/>
              <a:t>gardeners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grow</a:t>
            </a:r>
            <a:r>
              <a:rPr lang="nl-NL" dirty="0"/>
              <a:t>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espaliers</a:t>
            </a:r>
            <a:r>
              <a:rPr lang="nl-NL" dirty="0"/>
              <a:t>,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looks of a garden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just</a:t>
            </a:r>
            <a:r>
              <a:rPr lang="nl-NL" dirty="0"/>
              <a:t> as important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function</a:t>
            </a:r>
            <a:r>
              <a:rPr lang="nl-NL" dirty="0"/>
              <a:t>. </a:t>
            </a:r>
            <a:r>
              <a:rPr lang="nl-NL" dirty="0" err="1"/>
              <a:t>Now</a:t>
            </a:r>
            <a:r>
              <a:rPr lang="nl-NL" dirty="0"/>
              <a:t> we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carefully</a:t>
            </a:r>
            <a:r>
              <a:rPr lang="nl-NL" dirty="0"/>
              <a:t> prune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espalliers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earliest</a:t>
            </a:r>
            <a:r>
              <a:rPr lang="nl-NL" dirty="0"/>
              <a:t> </a:t>
            </a:r>
            <a:r>
              <a:rPr lang="nl-NL" dirty="0" err="1"/>
              <a:t>age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we’re</a:t>
            </a:r>
            <a:r>
              <a:rPr lang="nl-NL" dirty="0"/>
              <a:t> free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pick</a:t>
            </a:r>
            <a:r>
              <a:rPr lang="nl-NL" dirty="0"/>
              <a:t> species </a:t>
            </a:r>
            <a:r>
              <a:rPr lang="nl-NL" dirty="0" err="1"/>
              <a:t>that</a:t>
            </a:r>
            <a:r>
              <a:rPr lang="nl-NL" dirty="0"/>
              <a:t> are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commonly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. </a:t>
            </a:r>
            <a:r>
              <a:rPr lang="nl-NL" dirty="0" err="1"/>
              <a:t>Another</a:t>
            </a:r>
            <a:r>
              <a:rPr lang="nl-NL" dirty="0"/>
              <a:t> advantage: these trees </a:t>
            </a:r>
            <a:r>
              <a:rPr lang="nl-NL" dirty="0" err="1"/>
              <a:t>grow</a:t>
            </a:r>
            <a:r>
              <a:rPr lang="nl-NL" dirty="0"/>
              <a:t> </a:t>
            </a:r>
            <a:r>
              <a:rPr lang="nl-NL" dirty="0" err="1"/>
              <a:t>already</a:t>
            </a:r>
            <a:r>
              <a:rPr lang="nl-NL" dirty="0"/>
              <a:t> in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</a:t>
            </a:r>
            <a:r>
              <a:rPr lang="nl-NL" dirty="0" err="1"/>
              <a:t>conditions</a:t>
            </a:r>
            <a:r>
              <a:rPr lang="nl-NL" dirty="0"/>
              <a:t>,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they’re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more </a:t>
            </a:r>
            <a:r>
              <a:rPr lang="nl-NL" dirty="0" err="1"/>
              <a:t>likely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survive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we put </a:t>
            </a:r>
            <a:r>
              <a:rPr lang="nl-NL" dirty="0" err="1"/>
              <a:t>them</a:t>
            </a:r>
            <a:r>
              <a:rPr lang="nl-NL" dirty="0"/>
              <a:t> in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designated</a:t>
            </a:r>
            <a:r>
              <a:rPr lang="nl-NL" dirty="0"/>
              <a:t> spot.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245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6937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 err="1"/>
              <a:t>Monumental</a:t>
            </a:r>
            <a:r>
              <a:rPr lang="nl-NL" dirty="0"/>
              <a:t> </a:t>
            </a:r>
            <a:r>
              <a:rPr lang="nl-NL" dirty="0" err="1"/>
              <a:t>greenhouses</a:t>
            </a:r>
            <a:r>
              <a:rPr lang="nl-NL" dirty="0"/>
              <a:t>: a </a:t>
            </a:r>
            <a:r>
              <a:rPr lang="nl-NL" dirty="0" err="1"/>
              <a:t>unique</a:t>
            </a:r>
            <a:r>
              <a:rPr lang="nl-NL" dirty="0"/>
              <a:t> rare iron house built in 1911 </a:t>
            </a:r>
            <a:r>
              <a:rPr lang="nl-NL" dirty="0" err="1"/>
              <a:t>and</a:t>
            </a:r>
            <a:r>
              <a:rPr lang="nl-NL" dirty="0"/>
              <a:t> a </a:t>
            </a:r>
            <a:r>
              <a:rPr lang="nl-NL" dirty="0" err="1"/>
              <a:t>carnation</a:t>
            </a:r>
            <a:r>
              <a:rPr lang="nl-NL" dirty="0"/>
              <a:t> </a:t>
            </a:r>
            <a:r>
              <a:rPr lang="nl-NL" dirty="0" err="1"/>
              <a:t>greenhouse</a:t>
            </a:r>
            <a:r>
              <a:rPr lang="nl-NL" dirty="0"/>
              <a:t>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carnations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last baron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grown</a:t>
            </a:r>
            <a:r>
              <a:rPr lang="nl-NL" dirty="0"/>
              <a:t>. 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Cold</a:t>
            </a:r>
            <a:r>
              <a:rPr lang="nl-NL" dirty="0"/>
              <a:t> frames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404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summer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bouquets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 are made </a:t>
            </a:r>
            <a:r>
              <a:rPr lang="nl-NL" dirty="0" err="1"/>
              <a:t>from</a:t>
            </a:r>
            <a:r>
              <a:rPr lang="nl-NL" dirty="0"/>
              <a:t> home-</a:t>
            </a:r>
            <a:r>
              <a:rPr lang="nl-NL" dirty="0" err="1"/>
              <a:t>grown</a:t>
            </a:r>
            <a:r>
              <a:rPr lang="nl-NL" dirty="0"/>
              <a:t> </a:t>
            </a:r>
            <a:r>
              <a:rPr lang="nl-NL" dirty="0" err="1"/>
              <a:t>fresh</a:t>
            </a:r>
            <a:r>
              <a:rPr lang="nl-NL" dirty="0"/>
              <a:t> </a:t>
            </a:r>
            <a:r>
              <a:rPr lang="nl-NL" dirty="0" err="1"/>
              <a:t>flowers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02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lay</a:t>
            </a:r>
            <a:r>
              <a:rPr lang="nl-NL" dirty="0"/>
              <a:t> out is </a:t>
            </a:r>
            <a:r>
              <a:rPr lang="nl-NL" dirty="0" err="1"/>
              <a:t>similar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sense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north</a:t>
            </a:r>
            <a:r>
              <a:rPr lang="nl-NL" dirty="0"/>
              <a:t> – </a:t>
            </a:r>
            <a:r>
              <a:rPr lang="nl-NL" dirty="0" err="1"/>
              <a:t>south</a:t>
            </a:r>
            <a:r>
              <a:rPr lang="nl-NL" dirty="0"/>
              <a:t> </a:t>
            </a:r>
            <a:r>
              <a:rPr lang="nl-NL" dirty="0" err="1"/>
              <a:t>orientation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, </a:t>
            </a:r>
            <a:r>
              <a:rPr lang="nl-NL" dirty="0" err="1"/>
              <a:t>there’s</a:t>
            </a:r>
            <a:r>
              <a:rPr lang="nl-NL" dirty="0"/>
              <a:t> a square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paths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 </a:t>
            </a:r>
            <a:r>
              <a:rPr lang="nl-NL" dirty="0" err="1"/>
              <a:t>wall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garden. But, </a:t>
            </a:r>
            <a:r>
              <a:rPr lang="nl-NL" dirty="0" err="1"/>
              <a:t>since</a:t>
            </a:r>
            <a:r>
              <a:rPr lang="nl-NL" dirty="0"/>
              <a:t> these </a:t>
            </a:r>
            <a:r>
              <a:rPr lang="nl-NL" dirty="0" err="1"/>
              <a:t>gardens</a:t>
            </a:r>
            <a:r>
              <a:rPr lang="nl-NL" dirty="0"/>
              <a:t> date </a:t>
            </a:r>
            <a:r>
              <a:rPr lang="nl-NL" dirty="0" err="1"/>
              <a:t>from</a:t>
            </a:r>
            <a:r>
              <a:rPr lang="nl-NL" dirty="0"/>
              <a:t> a different </a:t>
            </a:r>
            <a:r>
              <a:rPr lang="nl-NL" dirty="0" err="1"/>
              <a:t>period</a:t>
            </a:r>
            <a:r>
              <a:rPr lang="nl-NL" dirty="0"/>
              <a:t>, </a:t>
            </a:r>
            <a:r>
              <a:rPr lang="nl-NL" dirty="0" err="1"/>
              <a:t>there</a:t>
            </a:r>
            <a:r>
              <a:rPr lang="nl-NL" dirty="0"/>
              <a:t> are of course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differences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kitchen</a:t>
            </a:r>
            <a:r>
              <a:rPr lang="nl-NL" dirty="0"/>
              <a:t> garden of Twickel is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larger</a:t>
            </a:r>
            <a:r>
              <a:rPr lang="nl-NL" dirty="0"/>
              <a:t>: </a:t>
            </a:r>
            <a:r>
              <a:rPr lang="nl-NL" dirty="0" err="1"/>
              <a:t>about</a:t>
            </a:r>
            <a:r>
              <a:rPr lang="nl-NL" dirty="0"/>
              <a:t> 2,6 ha,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further</a:t>
            </a:r>
            <a:r>
              <a:rPr lang="nl-NL" dirty="0"/>
              <a:t> </a:t>
            </a:r>
            <a:r>
              <a:rPr lang="nl-NL" dirty="0" err="1"/>
              <a:t>away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4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08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volunteers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garden does </a:t>
            </a:r>
            <a:r>
              <a:rPr lang="nl-NL" dirty="0" err="1"/>
              <a:t>give</a:t>
            </a:r>
            <a:r>
              <a:rPr lang="nl-NL" dirty="0"/>
              <a:t> </a:t>
            </a:r>
            <a:r>
              <a:rPr lang="nl-NL" dirty="0" err="1"/>
              <a:t>them</a:t>
            </a:r>
            <a:r>
              <a:rPr lang="nl-NL" dirty="0"/>
              <a:t> a sense of </a:t>
            </a:r>
            <a:r>
              <a:rPr lang="nl-NL" dirty="0" err="1"/>
              <a:t>usefullness</a:t>
            </a:r>
            <a:r>
              <a:rPr lang="nl-NL" dirty="0"/>
              <a:t>. We do </a:t>
            </a:r>
            <a:r>
              <a:rPr lang="nl-NL" dirty="0" err="1"/>
              <a:t>not</a:t>
            </a:r>
            <a:r>
              <a:rPr lang="nl-NL" dirty="0"/>
              <a:t> have a </a:t>
            </a:r>
            <a:r>
              <a:rPr lang="nl-NL" dirty="0" err="1"/>
              <a:t>therapeutic</a:t>
            </a:r>
            <a:r>
              <a:rPr lang="nl-NL" dirty="0"/>
              <a:t> </a:t>
            </a:r>
            <a:r>
              <a:rPr lang="nl-NL" dirty="0" err="1"/>
              <a:t>aim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Also</a:t>
            </a:r>
            <a:r>
              <a:rPr lang="nl-NL" dirty="0"/>
              <a:t>,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are open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visitors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enjoy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surroundings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266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we’re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large </a:t>
            </a:r>
            <a:r>
              <a:rPr lang="nl-NL" dirty="0" err="1"/>
              <a:t>group</a:t>
            </a:r>
            <a:r>
              <a:rPr lang="nl-NL" dirty="0"/>
              <a:t> of experts..</a:t>
            </a:r>
          </a:p>
          <a:p>
            <a:r>
              <a:rPr lang="nl-NL" dirty="0" err="1"/>
              <a:t>What</a:t>
            </a:r>
            <a:r>
              <a:rPr lang="nl-NL" dirty="0"/>
              <a:t> 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most important in these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38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60493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Accessibility –</a:t>
            </a:r>
          </a:p>
          <a:p>
            <a:endParaRPr lang="nl-NL" dirty="0"/>
          </a:p>
          <a:p>
            <a:r>
              <a:rPr lang="nl-NL" dirty="0" err="1"/>
              <a:t>Should</a:t>
            </a:r>
            <a:r>
              <a:rPr lang="nl-NL" dirty="0"/>
              <a:t> we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entrance</a:t>
            </a:r>
            <a:r>
              <a:rPr lang="nl-NL" dirty="0"/>
              <a:t> fee? </a:t>
            </a:r>
            <a:r>
              <a:rPr lang="nl-NL" dirty="0" err="1"/>
              <a:t>Actively</a:t>
            </a:r>
            <a:r>
              <a:rPr lang="nl-NL" dirty="0"/>
              <a:t> </a:t>
            </a:r>
            <a:r>
              <a:rPr lang="nl-NL" dirty="0" err="1"/>
              <a:t>try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raise</a:t>
            </a:r>
            <a:r>
              <a:rPr lang="nl-NL" dirty="0"/>
              <a:t> </a:t>
            </a:r>
            <a:r>
              <a:rPr lang="nl-NL" dirty="0" err="1"/>
              <a:t>visitor</a:t>
            </a:r>
            <a:r>
              <a:rPr lang="nl-NL" dirty="0"/>
              <a:t> </a:t>
            </a:r>
            <a:r>
              <a:rPr lang="nl-NL" dirty="0" err="1"/>
              <a:t>numbers</a:t>
            </a:r>
            <a:r>
              <a:rPr lang="nl-NL" dirty="0"/>
              <a:t>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39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253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177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loss</a:t>
            </a:r>
            <a:r>
              <a:rPr lang="nl-NL" dirty="0"/>
              <a:t> 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is </a:t>
            </a:r>
            <a:r>
              <a:rPr lang="nl-NL" dirty="0" err="1"/>
              <a:t>acceptable</a:t>
            </a:r>
            <a:r>
              <a:rPr lang="nl-NL" dirty="0"/>
              <a:t> per </a:t>
            </a:r>
            <a:r>
              <a:rPr lang="nl-NL" dirty="0" err="1"/>
              <a:t>year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40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2778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Share </a:t>
            </a:r>
            <a:r>
              <a:rPr lang="nl-NL" dirty="0" err="1"/>
              <a:t>knowledge</a:t>
            </a:r>
            <a:r>
              <a:rPr lang="nl-NL" dirty="0"/>
              <a:t> –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question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whom</a:t>
            </a:r>
            <a:r>
              <a:rPr lang="nl-NL" dirty="0"/>
              <a:t>?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time </a:t>
            </a:r>
            <a:r>
              <a:rPr lang="nl-NL" dirty="0" err="1"/>
              <a:t>may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sharing</a:t>
            </a:r>
            <a:r>
              <a:rPr lang="nl-NL" dirty="0"/>
              <a:t> </a:t>
            </a:r>
            <a:r>
              <a:rPr lang="nl-NL" dirty="0" err="1"/>
              <a:t>activities</a:t>
            </a:r>
            <a:r>
              <a:rPr lang="nl-NL" dirty="0"/>
              <a:t> take? </a:t>
            </a:r>
          </a:p>
          <a:p>
            <a:endParaRPr lang="nl-NL" dirty="0"/>
          </a:p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vision</a:t>
            </a:r>
            <a:r>
              <a:rPr lang="nl-NL" dirty="0"/>
              <a:t>: keep specialist skills </a:t>
            </a:r>
            <a:r>
              <a:rPr lang="nl-NL" dirty="0" err="1"/>
              <a:t>such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pruning</a:t>
            </a:r>
            <a:r>
              <a:rPr lang="nl-NL" dirty="0"/>
              <a:t> of </a:t>
            </a:r>
            <a:r>
              <a:rPr lang="nl-NL" dirty="0" err="1"/>
              <a:t>espaliers</a:t>
            </a:r>
            <a:r>
              <a:rPr lang="nl-NL" dirty="0"/>
              <a:t> </a:t>
            </a:r>
            <a:r>
              <a:rPr lang="nl-NL" dirty="0" err="1"/>
              <a:t>alive</a:t>
            </a:r>
            <a:r>
              <a:rPr lang="nl-NL" dirty="0"/>
              <a:t>, research </a:t>
            </a:r>
            <a:r>
              <a:rPr lang="nl-NL" dirty="0" err="1"/>
              <a:t>old</a:t>
            </a:r>
            <a:r>
              <a:rPr lang="nl-NL" dirty="0"/>
              <a:t> </a:t>
            </a:r>
            <a:r>
              <a:rPr lang="nl-NL" dirty="0" err="1"/>
              <a:t>techniques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growing</a:t>
            </a:r>
            <a:r>
              <a:rPr lang="nl-NL" dirty="0"/>
              <a:t> of </a:t>
            </a:r>
            <a:r>
              <a:rPr lang="nl-NL" dirty="0" err="1"/>
              <a:t>pineapples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melons</a:t>
            </a:r>
            <a:r>
              <a:rPr lang="nl-NL" dirty="0"/>
              <a:t>. The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manage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 has priority </a:t>
            </a:r>
            <a:r>
              <a:rPr lang="nl-NL" dirty="0" err="1"/>
              <a:t>and</a:t>
            </a:r>
            <a:r>
              <a:rPr lang="nl-NL" dirty="0"/>
              <a:t> time is </a:t>
            </a:r>
            <a:r>
              <a:rPr lang="nl-NL" dirty="0" err="1"/>
              <a:t>limited</a:t>
            </a:r>
            <a:r>
              <a:rPr lang="nl-NL" dirty="0"/>
              <a:t>, </a:t>
            </a:r>
            <a:r>
              <a:rPr lang="nl-NL" dirty="0" err="1"/>
              <a:t>so</a:t>
            </a:r>
            <a:r>
              <a:rPr lang="nl-NL" dirty="0"/>
              <a:t> ‘yes’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sharing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interested</a:t>
            </a:r>
            <a:r>
              <a:rPr lang="nl-NL" dirty="0"/>
              <a:t> professionals </a:t>
            </a:r>
            <a:r>
              <a:rPr lang="nl-NL" dirty="0" err="1"/>
              <a:t>and</a:t>
            </a:r>
            <a:r>
              <a:rPr lang="nl-NL" dirty="0"/>
              <a:t> ‘no’ </a:t>
            </a:r>
            <a:r>
              <a:rPr lang="nl-NL" dirty="0" err="1"/>
              <a:t>to</a:t>
            </a:r>
            <a:r>
              <a:rPr lang="nl-NL" dirty="0"/>
              <a:t> garden courses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general</a:t>
            </a:r>
            <a:r>
              <a:rPr lang="nl-NL" dirty="0"/>
              <a:t> public. Indeed we have </a:t>
            </a:r>
            <a:r>
              <a:rPr lang="nl-NL" dirty="0" err="1"/>
              <a:t>internships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historic</a:t>
            </a:r>
            <a:r>
              <a:rPr lang="nl-NL" dirty="0"/>
              <a:t> </a:t>
            </a:r>
            <a:r>
              <a:rPr lang="nl-NL" dirty="0" err="1"/>
              <a:t>gardening</a:t>
            </a:r>
            <a:r>
              <a:rPr lang="nl-NL" dirty="0"/>
              <a:t>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large body of </a:t>
            </a:r>
            <a:r>
              <a:rPr lang="nl-NL" dirty="0" err="1"/>
              <a:t>researchers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Also</a:t>
            </a:r>
            <a:r>
              <a:rPr lang="nl-NL" dirty="0"/>
              <a:t>, we </a:t>
            </a:r>
            <a:r>
              <a:rPr lang="nl-NL" dirty="0" err="1"/>
              <a:t>rather</a:t>
            </a:r>
            <a:r>
              <a:rPr lang="nl-NL" dirty="0"/>
              <a:t> show </a:t>
            </a:r>
            <a:r>
              <a:rPr lang="nl-NL" dirty="0" err="1"/>
              <a:t>what</a:t>
            </a:r>
            <a:r>
              <a:rPr lang="nl-NL" dirty="0"/>
              <a:t> we do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we </a:t>
            </a:r>
            <a:r>
              <a:rPr lang="nl-NL" dirty="0" err="1"/>
              <a:t>will</a:t>
            </a:r>
            <a:r>
              <a:rPr lang="nl-NL" dirty="0"/>
              <a:t> put up </a:t>
            </a:r>
            <a:r>
              <a:rPr lang="nl-NL" dirty="0" err="1"/>
              <a:t>signs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information panels –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because</a:t>
            </a:r>
            <a:r>
              <a:rPr lang="nl-NL" dirty="0"/>
              <a:t> we are a 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41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060381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42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676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kitchen</a:t>
            </a:r>
            <a:r>
              <a:rPr lang="nl-NL" dirty="0"/>
              <a:t> garden of </a:t>
            </a:r>
            <a:r>
              <a:rPr lang="nl-NL" dirty="0" err="1"/>
              <a:t>Zuylestein</a:t>
            </a:r>
            <a:r>
              <a:rPr lang="nl-NL" dirty="0"/>
              <a:t> is a recent </a:t>
            </a:r>
            <a:r>
              <a:rPr lang="nl-NL" dirty="0" err="1"/>
              <a:t>addition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portfolio, </a:t>
            </a:r>
            <a:r>
              <a:rPr lang="nl-NL" dirty="0" err="1"/>
              <a:t>because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march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Zuylestein</a:t>
            </a:r>
            <a:r>
              <a:rPr lang="nl-NL" dirty="0"/>
              <a:t> </a:t>
            </a:r>
            <a:r>
              <a:rPr lang="nl-NL" dirty="0" err="1"/>
              <a:t>estate</a:t>
            </a:r>
            <a:r>
              <a:rPr lang="nl-NL" dirty="0"/>
              <a:t> was </a:t>
            </a:r>
            <a:r>
              <a:rPr lang="nl-NL" dirty="0" err="1"/>
              <a:t>handed</a:t>
            </a:r>
            <a:r>
              <a:rPr lang="nl-NL" dirty="0"/>
              <a:t> over </a:t>
            </a:r>
            <a:r>
              <a:rPr lang="nl-NL" dirty="0" err="1"/>
              <a:t>to</a:t>
            </a:r>
            <a:r>
              <a:rPr lang="nl-NL" dirty="0"/>
              <a:t> Twickel foundation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previous</a:t>
            </a:r>
            <a:r>
              <a:rPr lang="nl-NL" dirty="0"/>
              <a:t> </a:t>
            </a:r>
            <a:r>
              <a:rPr lang="nl-NL" dirty="0" err="1"/>
              <a:t>owner</a:t>
            </a:r>
            <a:r>
              <a:rPr lang="nl-NL" dirty="0"/>
              <a:t>, </a:t>
            </a:r>
            <a:r>
              <a:rPr lang="nl-NL" dirty="0" err="1"/>
              <a:t>Jemima</a:t>
            </a:r>
            <a:r>
              <a:rPr lang="nl-NL" dirty="0"/>
              <a:t> de </a:t>
            </a:r>
            <a:r>
              <a:rPr lang="nl-NL" dirty="0" err="1"/>
              <a:t>Brauwere</a:t>
            </a:r>
            <a:r>
              <a:rPr lang="nl-NL" dirty="0"/>
              <a:t>. </a:t>
            </a:r>
            <a:r>
              <a:rPr lang="nl-NL" dirty="0" err="1"/>
              <a:t>She</a:t>
            </a:r>
            <a:r>
              <a:rPr lang="nl-NL" dirty="0"/>
              <a:t> has </a:t>
            </a:r>
            <a:r>
              <a:rPr lang="nl-NL" dirty="0" err="1"/>
              <a:t>managed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estate</a:t>
            </a:r>
            <a:r>
              <a:rPr lang="nl-NL" dirty="0"/>
              <a:t> </a:t>
            </a:r>
            <a:r>
              <a:rPr lang="nl-NL" dirty="0" err="1"/>
              <a:t>since</a:t>
            </a:r>
            <a:r>
              <a:rPr lang="nl-NL" dirty="0"/>
              <a:t> 2012,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she</a:t>
            </a:r>
            <a:r>
              <a:rPr lang="nl-NL" dirty="0"/>
              <a:t> was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driving</a:t>
            </a:r>
            <a:r>
              <a:rPr lang="nl-NL" dirty="0"/>
              <a:t> force </a:t>
            </a:r>
            <a:r>
              <a:rPr lang="nl-NL" dirty="0" err="1"/>
              <a:t>behind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reconstruction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renaissance </a:t>
            </a:r>
            <a:r>
              <a:rPr lang="nl-NL" dirty="0" err="1"/>
              <a:t>style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three</a:t>
            </a:r>
            <a:r>
              <a:rPr lang="nl-NL" dirty="0"/>
              <a:t> </a:t>
            </a:r>
            <a:r>
              <a:rPr lang="nl-NL" dirty="0" err="1"/>
              <a:t>years</a:t>
            </a:r>
            <a:r>
              <a:rPr lang="nl-NL" dirty="0"/>
              <a:t> later. </a:t>
            </a:r>
          </a:p>
          <a:p>
            <a:endParaRPr lang="nl-NL" dirty="0"/>
          </a:p>
          <a:p>
            <a:r>
              <a:rPr lang="nl-NL" dirty="0"/>
              <a:t>The Twickel </a:t>
            </a:r>
            <a:r>
              <a:rPr lang="nl-NL" dirty="0" err="1"/>
              <a:t>kitchen</a:t>
            </a:r>
            <a:r>
              <a:rPr lang="nl-NL" dirty="0"/>
              <a:t> garden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visit</a:t>
            </a:r>
            <a:r>
              <a:rPr lang="nl-NL" dirty="0"/>
              <a:t> </a:t>
            </a:r>
            <a:r>
              <a:rPr lang="nl-NL" dirty="0" err="1"/>
              <a:t>today</a:t>
            </a:r>
            <a:r>
              <a:rPr lang="nl-NL" dirty="0"/>
              <a:t> was </a:t>
            </a:r>
            <a:r>
              <a:rPr lang="nl-NL" dirty="0" err="1"/>
              <a:t>designed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 later, in 1890. </a:t>
            </a:r>
            <a:r>
              <a:rPr lang="nl-NL" dirty="0" err="1"/>
              <a:t>This</a:t>
            </a:r>
            <a:r>
              <a:rPr lang="nl-NL" dirty="0"/>
              <a:t> garden </a:t>
            </a:r>
            <a:r>
              <a:rPr lang="nl-NL" dirty="0" err="1"/>
              <a:t>almost</a:t>
            </a:r>
            <a:r>
              <a:rPr lang="nl-NL" dirty="0"/>
              <a:t> </a:t>
            </a:r>
            <a:r>
              <a:rPr lang="nl-NL" dirty="0" err="1"/>
              <a:t>disappeared</a:t>
            </a:r>
            <a:r>
              <a:rPr lang="nl-NL" dirty="0"/>
              <a:t> 100 </a:t>
            </a:r>
            <a:r>
              <a:rPr lang="nl-NL" dirty="0" err="1"/>
              <a:t>years</a:t>
            </a:r>
            <a:r>
              <a:rPr lang="nl-NL" dirty="0"/>
              <a:t> later, but has been </a:t>
            </a:r>
            <a:r>
              <a:rPr lang="nl-NL" dirty="0" err="1"/>
              <a:t>renovated</a:t>
            </a:r>
            <a:r>
              <a:rPr lang="nl-NL" dirty="0"/>
              <a:t> </a:t>
            </a:r>
            <a:r>
              <a:rPr lang="nl-NL" dirty="0" err="1"/>
              <a:t>following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efforts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head</a:t>
            </a:r>
            <a:r>
              <a:rPr lang="nl-NL" dirty="0"/>
              <a:t> </a:t>
            </a:r>
            <a:r>
              <a:rPr lang="nl-NL" dirty="0" err="1"/>
              <a:t>gardener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dutch</a:t>
            </a:r>
            <a:r>
              <a:rPr lang="nl-NL" dirty="0"/>
              <a:t> foundation on </a:t>
            </a:r>
            <a:r>
              <a:rPr lang="nl-NL" dirty="0" err="1"/>
              <a:t>orangeries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greenhouses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local</a:t>
            </a:r>
            <a:r>
              <a:rPr lang="nl-NL" dirty="0"/>
              <a:t> </a:t>
            </a:r>
            <a:r>
              <a:rPr lang="nl-NL" dirty="0" err="1"/>
              <a:t>volunteers</a:t>
            </a:r>
            <a:r>
              <a:rPr lang="nl-NL" dirty="0"/>
              <a:t> / </a:t>
            </a:r>
            <a:r>
              <a:rPr lang="nl-NL" dirty="0" err="1"/>
              <a:t>activists</a:t>
            </a:r>
            <a:r>
              <a:rPr lang="nl-NL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0952F-70EB-E948-AE6F-FFE04BB74559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4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Volunteers</a:t>
            </a:r>
            <a:r>
              <a:rPr lang="nl-NL" dirty="0"/>
              <a:t> run </a:t>
            </a:r>
            <a:r>
              <a:rPr lang="nl-NL" dirty="0" err="1"/>
              <a:t>the</a:t>
            </a:r>
            <a:r>
              <a:rPr lang="nl-NL" dirty="0"/>
              <a:t> café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shop. </a:t>
            </a:r>
          </a:p>
          <a:p>
            <a:r>
              <a:rPr lang="nl-NL" dirty="0" err="1"/>
              <a:t>Vegetable</a:t>
            </a:r>
            <a:r>
              <a:rPr lang="nl-NL" dirty="0"/>
              <a:t> </a:t>
            </a:r>
            <a:r>
              <a:rPr lang="nl-NL" dirty="0" err="1"/>
              <a:t>subscriptions</a:t>
            </a:r>
            <a:r>
              <a:rPr lang="nl-NL" dirty="0"/>
              <a:t> are </a:t>
            </a:r>
            <a:r>
              <a:rPr lang="nl-NL" dirty="0" err="1"/>
              <a:t>only</a:t>
            </a:r>
            <a:r>
              <a:rPr lang="nl-NL" dirty="0"/>
              <a:t> 15 </a:t>
            </a:r>
            <a:r>
              <a:rPr lang="nl-NL" dirty="0" err="1"/>
              <a:t>people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5399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8221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exploitation</a:t>
            </a:r>
            <a:r>
              <a:rPr lang="nl-NL" dirty="0"/>
              <a:t> are </a:t>
            </a:r>
            <a:r>
              <a:rPr lang="nl-NL" dirty="0" err="1"/>
              <a:t>the</a:t>
            </a:r>
            <a:r>
              <a:rPr lang="nl-NL" dirty="0"/>
              <a:t> in kind </a:t>
            </a:r>
            <a:r>
              <a:rPr lang="nl-NL" dirty="0" err="1"/>
              <a:t>hours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volunteers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avoided</a:t>
            </a:r>
            <a:r>
              <a:rPr lang="nl-NL" dirty="0"/>
              <a:t> </a:t>
            </a:r>
            <a:r>
              <a:rPr lang="nl-NL" dirty="0" err="1"/>
              <a:t>costs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annual</a:t>
            </a:r>
            <a:r>
              <a:rPr lang="nl-NL" dirty="0"/>
              <a:t> </a:t>
            </a:r>
            <a:r>
              <a:rPr lang="nl-NL" dirty="0" err="1"/>
              <a:t>plants</a:t>
            </a:r>
            <a:r>
              <a:rPr lang="nl-NL" dirty="0"/>
              <a:t> </a:t>
            </a:r>
            <a:r>
              <a:rPr lang="nl-NL" dirty="0" err="1"/>
              <a:t>grown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castle</a:t>
            </a:r>
            <a:r>
              <a:rPr lang="nl-NL" dirty="0"/>
              <a:t> </a:t>
            </a:r>
            <a:r>
              <a:rPr lang="nl-NL" dirty="0" err="1"/>
              <a:t>gardens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flowers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fruit trees of special variaties </a:t>
            </a:r>
            <a:r>
              <a:rPr lang="nl-NL" dirty="0" err="1"/>
              <a:t>that</a:t>
            </a:r>
            <a:r>
              <a:rPr lang="nl-NL" dirty="0"/>
              <a:t> we ent </a:t>
            </a:r>
            <a:r>
              <a:rPr lang="nl-NL" dirty="0" err="1"/>
              <a:t>ourselves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So</a:t>
            </a:r>
            <a:r>
              <a:rPr lang="nl-NL" dirty="0"/>
              <a:t> (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counting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maintenance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monumental</a:t>
            </a:r>
            <a:r>
              <a:rPr lang="nl-NL" dirty="0"/>
              <a:t> </a:t>
            </a:r>
            <a:r>
              <a:rPr lang="nl-NL" dirty="0" err="1"/>
              <a:t>infrastructure</a:t>
            </a:r>
            <a:r>
              <a:rPr lang="nl-NL" dirty="0"/>
              <a:t>, The </a:t>
            </a:r>
            <a:r>
              <a:rPr lang="nl-NL" dirty="0" err="1"/>
              <a:t>kitchen</a:t>
            </a:r>
            <a:r>
              <a:rPr lang="nl-NL" dirty="0"/>
              <a:t> garden </a:t>
            </a:r>
            <a:r>
              <a:rPr lang="nl-NL" dirty="0" err="1"/>
              <a:t>costs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/>
              <a:t>roughly</a:t>
            </a:r>
            <a:r>
              <a:rPr lang="nl-NL" dirty="0"/>
              <a:t> 43.500,- euro/</a:t>
            </a:r>
            <a:r>
              <a:rPr lang="nl-NL" dirty="0" err="1"/>
              <a:t>year</a:t>
            </a:r>
            <a:r>
              <a:rPr lang="nl-NL" dirty="0"/>
              <a:t>. </a:t>
            </a:r>
            <a:r>
              <a:rPr lang="nl-NL" dirty="0" err="1"/>
              <a:t>Although</a:t>
            </a:r>
            <a:r>
              <a:rPr lang="nl-NL" dirty="0"/>
              <a:t>, as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estate</a:t>
            </a:r>
            <a:r>
              <a:rPr lang="nl-NL" dirty="0"/>
              <a:t> we </a:t>
            </a:r>
            <a:r>
              <a:rPr lang="nl-NL" dirty="0" err="1"/>
              <a:t>readily</a:t>
            </a:r>
            <a:r>
              <a:rPr lang="nl-NL" dirty="0"/>
              <a:t> accept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activities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never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profitable</a:t>
            </a:r>
            <a:r>
              <a:rPr lang="nl-NL" dirty="0"/>
              <a:t>, we </a:t>
            </a:r>
            <a:r>
              <a:rPr lang="nl-NL" dirty="0" err="1"/>
              <a:t>think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is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expensive</a:t>
            </a:r>
            <a:r>
              <a:rPr lang="nl-NL" dirty="0"/>
              <a:t> side.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assignements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is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reduce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cost</a:t>
            </a:r>
            <a:r>
              <a:rPr lang="nl-NL" dirty="0"/>
              <a:t>, </a:t>
            </a:r>
            <a:r>
              <a:rPr lang="nl-NL" dirty="0" err="1"/>
              <a:t>while</a:t>
            </a:r>
            <a:r>
              <a:rPr lang="nl-NL" dirty="0"/>
              <a:t> </a:t>
            </a:r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profit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 err="1"/>
              <a:t>However</a:t>
            </a:r>
            <a:r>
              <a:rPr lang="nl-NL" dirty="0"/>
              <a:t>, </a:t>
            </a:r>
            <a:r>
              <a:rPr lang="nl-NL" dirty="0" err="1"/>
              <a:t>profit</a:t>
            </a:r>
            <a:r>
              <a:rPr lang="nl-NL" dirty="0"/>
              <a:t> as </a:t>
            </a:r>
            <a:r>
              <a:rPr lang="nl-NL" dirty="0" err="1"/>
              <a:t>such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goal –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renting</a:t>
            </a:r>
            <a:r>
              <a:rPr lang="nl-NL" dirty="0"/>
              <a:t> out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kitchen</a:t>
            </a:r>
            <a:r>
              <a:rPr lang="nl-NL" dirty="0"/>
              <a:t> garden as a </a:t>
            </a:r>
            <a:r>
              <a:rPr lang="nl-NL" dirty="0" err="1"/>
              <a:t>nice</a:t>
            </a:r>
            <a:r>
              <a:rPr lang="nl-NL" dirty="0"/>
              <a:t> backdrop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parties</a:t>
            </a:r>
            <a:r>
              <a:rPr lang="nl-NL" dirty="0"/>
              <a:t> or </a:t>
            </a:r>
            <a:r>
              <a:rPr lang="nl-NL" dirty="0" err="1"/>
              <a:t>weddings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never happen.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3640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0952F-70EB-E948-AE6F-FFE04BB74559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096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 volledig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9FAC76-11C9-4816-5D72-9CEFAC40C8B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443038"/>
            <a:ext cx="12192000" cy="47863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3209409"/>
            <a:ext cx="5080686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5597009"/>
            <a:ext cx="5080686" cy="365126"/>
          </a:xfrm>
        </p:spPr>
        <p:txBody>
          <a:bodyPr>
            <a:normAutofit/>
          </a:bodyPr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991B958-C151-9F1E-AF5D-C474679868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0B510-DCF4-F5D4-AC6D-40CD75C8D975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97C57-3DFB-5D17-2CC7-97E066E5A3AE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volledige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CE4A9-0A50-4ACD-3DEB-D938E6C3254B}"/>
              </a:ext>
            </a:extLst>
          </p:cNvPr>
          <p:cNvSpPr/>
          <p:nvPr userDrawn="1"/>
        </p:nvSpPr>
        <p:spPr>
          <a:xfrm>
            <a:off x="12590163" y="0"/>
            <a:ext cx="2810934" cy="32596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311B3-35CA-BAD1-1F25-F8CFA7C6AB54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1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foto lin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252" y="681037"/>
            <a:ext cx="3604010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252" y="2730500"/>
            <a:ext cx="3604396" cy="2743543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21639" y="382588"/>
            <a:ext cx="3603624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1638" y="2014152"/>
            <a:ext cx="3604010" cy="48774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B5B3A53-BBE8-7422-2AF0-83414E693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4422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D278F5-DE7A-DED6-DE3A-AB502491397F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E5F40-E30B-4D0E-9695-0B9D9C7586F9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479A4-09E5-00FF-CC3C-09F9CC0E6502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EAF1D-B7B7-E2D7-993D-3FF5EADC0130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9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75687" y="1668162"/>
            <a:ext cx="8449576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3B02FD-5B92-E22D-CA69-DC45338CF6B0}"/>
              </a:ext>
            </a:extLst>
          </p:cNvPr>
          <p:cNvSpPr/>
          <p:nvPr userDrawn="1"/>
        </p:nvSpPr>
        <p:spPr>
          <a:xfrm>
            <a:off x="12590163" y="0"/>
            <a:ext cx="2810934" cy="110066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516A4-E1EC-37D2-A810-9E237DC6DEC6}"/>
              </a:ext>
            </a:extLst>
          </p:cNvPr>
          <p:cNvSpPr txBox="1"/>
          <p:nvPr userDrawn="1"/>
        </p:nvSpPr>
        <p:spPr>
          <a:xfrm>
            <a:off x="12685413" y="128480"/>
            <a:ext cx="2620434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1070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meer foto's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75687" y="1668162"/>
            <a:ext cx="4088713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5DEDF6F-3D62-1ABA-C514-D958F75C9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36549" y="1668162"/>
            <a:ext cx="4088713" cy="380588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37A98-491A-ADB2-AA24-9BBC55D92EF7}"/>
              </a:ext>
            </a:extLst>
          </p:cNvPr>
          <p:cNvSpPr/>
          <p:nvPr userDrawn="1"/>
        </p:nvSpPr>
        <p:spPr>
          <a:xfrm>
            <a:off x="12590163" y="0"/>
            <a:ext cx="2810934" cy="233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5C3E-3446-638F-D25F-9E09EAA4DC00}"/>
              </a:ext>
            </a:extLst>
          </p:cNvPr>
          <p:cNvSpPr txBox="1"/>
          <p:nvPr userDrawn="1"/>
        </p:nvSpPr>
        <p:spPr>
          <a:xfrm>
            <a:off x="12685413" y="128480"/>
            <a:ext cx="2620434" cy="206210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kun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je 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fotokaders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binnen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dezelfde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marges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schuiven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toevoegen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4171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et meer foto's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9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20ABF5-57CA-028D-D64B-7CBE10FAA5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73847" y="1658686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5DEDF6F-3D62-1ABA-C514-D958F75C90E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6008" y="1658686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37A98-491A-ADB2-AA24-9BBC55D92EF7}"/>
              </a:ext>
            </a:extLst>
          </p:cNvPr>
          <p:cNvSpPr/>
          <p:nvPr userDrawn="1"/>
        </p:nvSpPr>
        <p:spPr>
          <a:xfrm>
            <a:off x="12590163" y="0"/>
            <a:ext cx="2810934" cy="233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D25C3E-3446-638F-D25F-9E09EAA4DC00}"/>
              </a:ext>
            </a:extLst>
          </p:cNvPr>
          <p:cNvSpPr txBox="1"/>
          <p:nvPr userDrawn="1"/>
        </p:nvSpPr>
        <p:spPr>
          <a:xfrm>
            <a:off x="12685413" y="128480"/>
            <a:ext cx="2620434" cy="206210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bijschrift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meer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foto’s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kun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je 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fotokaders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binnen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dezelfde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marges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schuiven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toevoegen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C406FAA-80C1-E10D-80D1-FE2E3987CBF9}"/>
              </a:ext>
            </a:extLst>
          </p:cNvPr>
          <p:cNvSpPr/>
          <p:nvPr userDrawn="1"/>
        </p:nvSpPr>
        <p:spPr>
          <a:xfrm>
            <a:off x="2335427" y="1502229"/>
            <a:ext cx="855642" cy="406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96C63E-601D-8176-C992-83F74F23D6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1686" y="1668162"/>
            <a:ext cx="3384000" cy="273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722C1AE-27A3-27A7-2405-4C729CE9A1C0}"/>
              </a:ext>
            </a:extLst>
          </p:cNvPr>
          <p:cNvSpPr txBox="1"/>
          <p:nvPr userDrawn="1"/>
        </p:nvSpPr>
        <p:spPr>
          <a:xfrm>
            <a:off x="4273847" y="4572000"/>
            <a:ext cx="338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dirty="0">
              <a:latin typeface="Century Gothic" panose="020B0502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C69DF35-B465-C49E-6CB7-4551A4E3A304}"/>
              </a:ext>
            </a:extLst>
          </p:cNvPr>
          <p:cNvSpPr txBox="1"/>
          <p:nvPr userDrawn="1"/>
        </p:nvSpPr>
        <p:spPr>
          <a:xfrm>
            <a:off x="7976008" y="4571999"/>
            <a:ext cx="338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dirty="0">
              <a:latin typeface="Century Gothic" panose="020B0502020202020204" pitchFamily="34" charset="0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BAF5E04-CC37-0256-CC78-4360D21F15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6353" y="4687942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F18BAEA-363E-1FF8-5D18-ED58D1C088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8514" y="4685696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0DC8E5E7-0ED5-12B7-A388-4E7EF3272F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70675" y="4695109"/>
            <a:ext cx="3384000" cy="702721"/>
          </a:xfrm>
        </p:spPr>
        <p:txBody>
          <a:bodyPr>
            <a:normAutofit/>
          </a:bodyPr>
          <a:lstStyle>
            <a:lvl1pPr marL="0" indent="0">
              <a:buNone/>
              <a:defRPr sz="1000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9665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789B-00D0-667B-9AE1-FA871AC4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6E936-2646-32CD-7621-5BD4BC6B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D7674CE-23EC-4B87-B6F6-52C4F2AA49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2067F9-E5E0-9A5E-F1BD-85244AF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656137"/>
            <a:ext cx="3604010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C9F230-9241-8E09-BDE7-FAF6E12DDD58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DEAE7-1323-059A-B31D-021C2B4D276A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Volledige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7D793-E82A-EA74-1F36-78A9CD3EDD9F}"/>
              </a:ext>
            </a:extLst>
          </p:cNvPr>
          <p:cNvSpPr/>
          <p:nvPr userDrawn="1"/>
        </p:nvSpPr>
        <p:spPr>
          <a:xfrm>
            <a:off x="12590163" y="0"/>
            <a:ext cx="2810934" cy="110066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C7EC1-6BA5-1CF4-4F85-523F10E1E199}"/>
              </a:ext>
            </a:extLst>
          </p:cNvPr>
          <p:cNvSpPr txBox="1"/>
          <p:nvPr userDrawn="1"/>
        </p:nvSpPr>
        <p:spPr>
          <a:xfrm>
            <a:off x="12685413" y="128480"/>
            <a:ext cx="2620434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title/quote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21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9D30E4-C045-0782-559A-CF335A034F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4963" y="2368636"/>
            <a:ext cx="4979873" cy="1873163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31C37-DF27-35BA-71E1-B94013A04860}"/>
              </a:ext>
            </a:extLst>
          </p:cNvPr>
          <p:cNvSpPr/>
          <p:nvPr userDrawn="1"/>
        </p:nvSpPr>
        <p:spPr>
          <a:xfrm>
            <a:off x="12590163" y="0"/>
            <a:ext cx="2810934" cy="3302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0179E-8DF0-C8F2-C6F2-B491B5A4DE5A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15,2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2A6D6-C790-AA6F-C5F0-4CF2B92E1EC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9DC1D-65D7-220A-EC6D-94B9E692A150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Afsluiter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427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 halve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3209409"/>
            <a:ext cx="5080686" cy="2387600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5597009"/>
            <a:ext cx="5080686" cy="365126"/>
          </a:xfrm>
        </p:spPr>
        <p:txBody>
          <a:bodyPr>
            <a:noAutofit/>
          </a:bodyPr>
          <a:lstStyle>
            <a:lvl1pPr marL="0" indent="0" algn="l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334A4A-E85D-A5B3-F227-7A08B6739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63040"/>
            <a:ext cx="6096000" cy="477266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0307A8-06DB-4258-D99C-5D9A7E3FC718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5E16F-72C6-3AAE-3787-1A6BFDA04D21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met halve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6D2D863-E79E-5EEB-490E-13C19A2AE5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E0F3B9-717F-A827-E66E-98072A9C2EA5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4948C-B2CB-278D-67B9-873BF555593D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8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zonder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314" y="3295136"/>
            <a:ext cx="5410200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2973" y="5230510"/>
            <a:ext cx="3902675" cy="365126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4D6B0-1EE7-6FCA-5E8C-0560763E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352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8FD4-9B0C-3B2A-8685-02B52F9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C781A-D835-A346-8990-32C08C2C9E55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D46E9-44AC-86FD-1482-D2C858DE47CB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Cover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zonder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855A971-06F7-5DA0-6C5F-B30BFBA295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6033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D2D27-73D5-1188-7809-417228E865D6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48C95-A370-0C09-B70F-24AEC637E9D9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8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3" y="681037"/>
            <a:ext cx="3357947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53" y="2014152"/>
            <a:ext cx="1389448" cy="3385751"/>
          </a:xfrm>
        </p:spPr>
        <p:txBody>
          <a:bodyPr>
            <a:normAutofit/>
          </a:bodyPr>
          <a:lstStyle>
            <a:lvl1pPr marL="0" indent="0">
              <a:lnSpc>
                <a:spcPts val="1640"/>
              </a:lnSpc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9" y="382588"/>
            <a:ext cx="3357562" cy="29845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9BE715F-B945-B4DC-907F-2013C1AF53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0" y="0"/>
            <a:ext cx="7874000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578C9-F94D-BDCD-ABF3-BA0C29072A3F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2D3A1-9D80-6B47-062E-43A67A8A273A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Inhoudsopgave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193492-52D7-6DAB-E119-07D2C3F170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20899" y="2014152"/>
            <a:ext cx="317501" cy="3385751"/>
          </a:xfrm>
        </p:spPr>
        <p:txBody>
          <a:bodyPr>
            <a:normAutofit/>
          </a:bodyPr>
          <a:lstStyle>
            <a:lvl1pPr marL="0" indent="0">
              <a:lnSpc>
                <a:spcPts val="1640"/>
              </a:lnSpc>
              <a:buNone/>
              <a:defRPr sz="105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461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1301-000C-3525-72D3-4C9E201C5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52" y="2015609"/>
            <a:ext cx="4881948" cy="1013254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0EFF6-FA2C-2D18-2FDC-68653295E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52" y="4102100"/>
            <a:ext cx="1833948" cy="1440935"/>
          </a:xfrm>
        </p:spPr>
        <p:txBody>
          <a:bodyPr anchor="b">
            <a:normAutofit/>
          </a:bodyPr>
          <a:lstStyle>
            <a:lvl1pPr marL="0" indent="0" algn="l">
              <a:buNone/>
              <a:defRPr sz="900" b="1" i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NL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334A4A-E85D-A5B3-F227-7A08B67398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63040"/>
            <a:ext cx="6096000" cy="477266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C606-49AD-DB5F-6856-72B7C30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352" y="6356350"/>
            <a:ext cx="5529648" cy="365125"/>
          </a:xfrm>
        </p:spPr>
        <p:txBody>
          <a:bodyPr/>
          <a:lstStyle/>
          <a:p>
            <a:r>
              <a:rPr lang="en-GB" dirty="0"/>
              <a:t>To edit footer go to insert -&gt; header &amp; footer -&gt; footer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72B3DA-E627-743F-42FD-1FB29B46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2448" y="6356350"/>
            <a:ext cx="2743200" cy="365125"/>
          </a:xfrm>
        </p:spPr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C4562-CF2F-91E1-571A-8C7DB627AA71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D68D2-ACFF-E080-A5FE-3E5B3816FAC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Hoofdstukslide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BAA74C3-DC7F-97D2-309A-EA9CC7A15F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4980" y="247737"/>
            <a:ext cx="2693773" cy="1013254"/>
          </a:xfrm>
          <a:noFill/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4FE8A-2E4D-225C-FEAC-0775A3618762}"/>
              </a:ext>
            </a:extLst>
          </p:cNvPr>
          <p:cNvSpPr/>
          <p:nvPr userDrawn="1"/>
        </p:nvSpPr>
        <p:spPr>
          <a:xfrm>
            <a:off x="12590163" y="0"/>
            <a:ext cx="2810934" cy="3429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A1470-D62A-E3C3-E9A1-8C2ADB3DCC65}"/>
              </a:ext>
            </a:extLst>
          </p:cNvPr>
          <p:cNvSpPr txBox="1"/>
          <p:nvPr userDrawn="1"/>
        </p:nvSpPr>
        <p:spPr>
          <a:xfrm>
            <a:off x="12685413" y="128480"/>
            <a:ext cx="2620434" cy="304698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1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Logo’s</a:t>
            </a: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basislogo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staat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contentvlak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in de balk al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goed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de endorsed logo’s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moet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niets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rechts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geschoven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Dit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doe je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als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volgt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: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dirty="0">
                <a:latin typeface="ScalaSansPro" panose="020B0504030101020102" pitchFamily="34" charset="77"/>
              </a:rPr>
              <a:t>format picture -&gt; position -&gt; horizontal position 16,1 cm</a:t>
            </a:r>
            <a:endParaRPr lang="en-NL" sz="1600" dirty="0">
              <a:latin typeface="ScalaSansPro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169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een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3733114" cy="3805881"/>
          </a:xfrm>
        </p:spPr>
        <p:txBody>
          <a:bodyPr wrap="square"/>
          <a:lstStyle>
            <a:lvl1pPr>
              <a:lnSpc>
                <a:spcPct val="120000"/>
              </a:lnSpc>
              <a:defRPr b="0"/>
            </a:lvl1pPr>
            <a:lvl2pPr>
              <a:lnSpc>
                <a:spcPct val="120000"/>
              </a:lnSpc>
              <a:defRPr b="0"/>
            </a:lvl2pPr>
            <a:lvl3pPr>
              <a:lnSpc>
                <a:spcPct val="120000"/>
              </a:lnSpc>
              <a:defRPr b="0"/>
            </a:lvl3pPr>
            <a:lvl4pPr>
              <a:lnSpc>
                <a:spcPct val="120000"/>
              </a:lnSpc>
              <a:defRPr b="0"/>
            </a:lvl4pPr>
            <a:lvl5pPr>
              <a:lnSpc>
                <a:spcPct val="120000"/>
              </a:lnSpc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900" b="1" i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B5B3A53-BBE8-7422-2AF0-83414E693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43800" y="0"/>
            <a:ext cx="4648199" cy="623570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0A58B-665A-10A8-A5A3-68B28FCDE503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75301-56B2-BBA4-7221-C73D28C3E786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63C28E-2E98-19FE-9A7D-5785EC41136C}"/>
              </a:ext>
            </a:extLst>
          </p:cNvPr>
          <p:cNvSpPr/>
          <p:nvPr userDrawn="1"/>
        </p:nvSpPr>
        <p:spPr>
          <a:xfrm>
            <a:off x="12590163" y="0"/>
            <a:ext cx="2810934" cy="35729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30E75-AD45-206B-27CB-FF8A971993F0}"/>
              </a:ext>
            </a:extLst>
          </p:cNvPr>
          <p:cNvSpPr txBox="1"/>
          <p:nvPr userDrawn="1"/>
        </p:nvSpPr>
        <p:spPr>
          <a:xfrm>
            <a:off x="12685413" y="128480"/>
            <a:ext cx="2620434" cy="329320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foto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op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deze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slide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mag dan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eventueel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langer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171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t 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8449576" cy="3805881"/>
          </a:xfrm>
        </p:spPr>
        <p:txBody>
          <a:bodyPr numCol="2" spcCol="540000"/>
          <a:lstStyle>
            <a:lvl1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1pPr>
            <a:lvl2pPr marL="6286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2pPr>
            <a:lvl3pPr marL="10858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3pPr>
            <a:lvl4pPr marL="15430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4pPr>
            <a:lvl5pPr marL="2000250" indent="-171450">
              <a:lnSpc>
                <a:spcPct val="120000"/>
              </a:lnSpc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0131-EAAE-2007-EF86-3CE4833613A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2EC4D-24C4-70C9-CB1E-6643C283B3E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twee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kolommen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A1E97-E2D3-C7C9-A59C-570676B67FFB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C33CB-B3E7-A784-2E60-873A629DD105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82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met twee kolommen_ve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BEC5-AAF3-D440-80FA-57C44093A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86" y="1668162"/>
            <a:ext cx="8449576" cy="3805881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000" b="0"/>
            </a:lvl1pPr>
            <a:lvl2pPr marL="6286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2pPr>
            <a:lvl3pPr marL="1085850" indent="-171450">
              <a:lnSpc>
                <a:spcPct val="120000"/>
              </a:lnSpc>
              <a:buFont typeface="Courier New" panose="02070309020205020404" pitchFamily="49" charset="0"/>
              <a:buChar char="o"/>
              <a:defRPr sz="1000" b="0"/>
            </a:lvl3pPr>
            <a:lvl4pPr marL="15430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4pPr>
            <a:lvl5pPr marL="20002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000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11BA598-C6D0-2C43-F9E7-FCAB500E6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738" y="2014152"/>
            <a:ext cx="1768689" cy="1414848"/>
          </a:xfrm>
        </p:spPr>
        <p:txBody>
          <a:bodyPr>
            <a:normAutofit/>
          </a:bodyPr>
          <a:lstStyle>
            <a:lvl1pPr marL="0" indent="0">
              <a:buNone/>
              <a:defRPr sz="10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0131-EAAE-2007-EF86-3CE4833613A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2EC4D-24C4-70C9-CB1E-6643C283B3E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twee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kolommen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A1E97-E2D3-C7C9-A59C-570676B67FFB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C33CB-B3E7-A784-2E60-873A629DD105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072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met twee kolommen_vee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8F38D-3A78-5BB8-958A-011AE96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6342448" cy="579352"/>
          </a:xfrm>
          <a:solidFill>
            <a:srgbClr val="FEFBF2"/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056CB-29C9-F774-4F50-556A1FFD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745B-3CDD-ADA0-7859-860C12EA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‹nr.›</a:t>
            </a:fld>
            <a:endParaRPr lang="en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747D3B-68B8-97EF-03F1-A8C8DB6C8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738" y="382588"/>
            <a:ext cx="5661025" cy="298450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50131-EAAE-2007-EF86-3CE4833613A7}"/>
              </a:ext>
            </a:extLst>
          </p:cNvPr>
          <p:cNvSpPr/>
          <p:nvPr userDrawn="1"/>
        </p:nvSpPr>
        <p:spPr>
          <a:xfrm>
            <a:off x="0" y="-749300"/>
            <a:ext cx="3924300" cy="368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2EC4D-24C4-70C9-CB1E-6643C283B3E2}"/>
              </a:ext>
            </a:extLst>
          </p:cNvPr>
          <p:cNvSpPr txBox="1"/>
          <p:nvPr userDrawn="1"/>
        </p:nvSpPr>
        <p:spPr>
          <a:xfrm>
            <a:off x="-12700" y="-751125"/>
            <a:ext cx="39243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Content met twee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doorlopende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kolommen</a:t>
            </a:r>
            <a:endParaRPr lang="en-NL" sz="1600" dirty="0">
              <a:latin typeface="ScalaSansPro" panose="020B0504030101020102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A1E97-E2D3-C7C9-A59C-570676B67FFB}"/>
              </a:ext>
            </a:extLst>
          </p:cNvPr>
          <p:cNvSpPr/>
          <p:nvPr userDrawn="1"/>
        </p:nvSpPr>
        <p:spPr>
          <a:xfrm>
            <a:off x="12590163" y="0"/>
            <a:ext cx="2810934" cy="21335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AC33CB-B3E7-A784-2E60-873A629DD105}"/>
              </a:ext>
            </a:extLst>
          </p:cNvPr>
          <p:cNvSpPr txBox="1"/>
          <p:nvPr userDrawn="1"/>
        </p:nvSpPr>
        <p:spPr>
          <a:xfrm>
            <a:off x="12685413" y="128480"/>
            <a:ext cx="2620434" cy="18158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De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introductie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links is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optioneel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verwijderd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 </a:t>
            </a:r>
          </a:p>
          <a:p>
            <a:endParaRPr lang="en-GB" sz="1600" b="0" i="0" dirty="0">
              <a:solidFill>
                <a:srgbClr val="000000"/>
              </a:solidFill>
              <a:effectLst/>
              <a:latin typeface="ScalaSansPro" panose="020B0504030101020102" pitchFamily="34" charset="77"/>
            </a:endParaRPr>
          </a:p>
          <a:p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Het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tekstvak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kan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naast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lopende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tekst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ook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worden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gebruikt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voor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bulletpoints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ScalaSansPro" panose="020B0504030101020102" pitchFamily="34" charset="77"/>
              </a:rPr>
              <a:t>.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608AC0C-B3B2-194F-D887-4B50949B8612}"/>
              </a:ext>
            </a:extLst>
          </p:cNvPr>
          <p:cNvSpPr/>
          <p:nvPr userDrawn="1"/>
        </p:nvSpPr>
        <p:spPr>
          <a:xfrm>
            <a:off x="0" y="1459345"/>
            <a:ext cx="12192000" cy="4717618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8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62A8A-290C-569C-F6EF-518E1530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2" y="681037"/>
            <a:ext cx="10515600" cy="579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2F352-86FF-930F-E5A9-57A781908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686" y="1668162"/>
            <a:ext cx="7906266" cy="3805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ABE3-8F1D-8CB7-47AB-0EB40477D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352" y="6356350"/>
            <a:ext cx="52848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To edit footer go to insert -&gt; header &amp; footer -&gt; footer</a:t>
            </a:r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5E13E-747E-471A-4A77-C3D8024F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24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4D58D2FD-3D65-5E4D-AC50-8AD70E3B9266}" type="slidenum">
              <a:rPr lang="en-NL" smtClean="0"/>
              <a:pPr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449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5" r:id="rId7"/>
    <p:sldLayoutId id="2147483669" r:id="rId8"/>
    <p:sldLayoutId id="2147483670" r:id="rId9"/>
    <p:sldLayoutId id="2147483664" r:id="rId10"/>
    <p:sldLayoutId id="2147483666" r:id="rId11"/>
    <p:sldLayoutId id="2147483667" r:id="rId12"/>
    <p:sldLayoutId id="2147483668" r:id="rId13"/>
    <p:sldLayoutId id="2147483651" r:id="rId14"/>
    <p:sldLayoutId id="2147483652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ScalaSansPro" panose="020B050403010102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G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ACE010E2-9558-C2A1-6178-810FA6F24E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7669" r="2341"/>
          <a:stretch/>
        </p:blipFill>
        <p:spPr>
          <a:xfrm>
            <a:off x="0" y="1443038"/>
            <a:ext cx="6096000" cy="478631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4FA15D7-E1AE-A2D5-ED70-85DB631C4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Two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gardens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one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vision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A8BF2BC-10E4-6E57-CAB7-A248A330D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Futureproof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sustainable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6508D04-0626-9015-911E-7905433F47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329" b="7329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B201B-AFD7-BE92-5DE6-AE52502F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C51B1-D0FA-1E53-725B-476B525B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2024</a:t>
            </a:r>
            <a:endParaRPr lang="en-NL" dirty="0"/>
          </a:p>
        </p:txBody>
      </p:sp>
      <p:pic>
        <p:nvPicPr>
          <p:cNvPr id="6" name="Tijdelijke aanduiding voor afbeelding 4">
            <a:extLst>
              <a:ext uri="{FF2B5EF4-FFF2-40B4-BE49-F238E27FC236}">
                <a16:creationId xmlns:a16="http://schemas.microsoft.com/office/drawing/2014/main" id="{BE9ADCA9-042B-D535-D55D-734E7AD1E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3" r="17443"/>
          <a:stretch/>
        </p:blipFill>
        <p:spPr>
          <a:xfrm>
            <a:off x="6096000" y="1443038"/>
            <a:ext cx="6096000" cy="47863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9092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5B2A9-BDAC-BA8C-7C0B-9CBE2B5B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EC39BF-5B74-D2B5-ADAC-3F209A24AB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5903" b="15903"/>
          <a:stretch/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9645A9-55B8-6212-A409-B67B2CADAD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2F2C678-A94B-0BBA-253F-2345565E364F}"/>
              </a:ext>
            </a:extLst>
          </p:cNvPr>
          <p:cNvSpPr/>
          <p:nvPr/>
        </p:nvSpPr>
        <p:spPr>
          <a:xfrm>
            <a:off x="7441200" y="0"/>
            <a:ext cx="4750800" cy="6235701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740EAC-5991-9298-C22A-59914E3EA8C5}"/>
              </a:ext>
            </a:extLst>
          </p:cNvPr>
          <p:cNvSpPr txBox="1">
            <a:spLocks/>
          </p:cNvSpPr>
          <p:nvPr/>
        </p:nvSpPr>
        <p:spPr>
          <a:xfrm>
            <a:off x="8021639" y="681037"/>
            <a:ext cx="3604010" cy="579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ScalaSansPro" panose="020B0504030101020102" pitchFamily="34" charset="77"/>
                <a:ea typeface="+mj-ea"/>
                <a:cs typeface="+mj-cs"/>
              </a:defRPr>
            </a:lvl1pPr>
          </a:lstStyle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vision</a:t>
            </a:r>
            <a:endParaRPr lang="en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182AEF-209A-2466-77EF-9D72D256C3D8}"/>
              </a:ext>
            </a:extLst>
          </p:cNvPr>
          <p:cNvSpPr txBox="1">
            <a:spLocks/>
          </p:cNvSpPr>
          <p:nvPr/>
        </p:nvSpPr>
        <p:spPr>
          <a:xfrm>
            <a:off x="8021639" y="2155371"/>
            <a:ext cx="3604396" cy="3795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104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400" b="1" dirty="0" err="1"/>
              <a:t>To</a:t>
            </a:r>
            <a:r>
              <a:rPr lang="nl-NL" sz="1400" b="1" dirty="0"/>
              <a:t> pass </a:t>
            </a:r>
            <a:r>
              <a:rPr lang="nl-NL" sz="1400" b="1" dirty="0" err="1"/>
              <a:t>valuable</a:t>
            </a:r>
            <a:r>
              <a:rPr lang="nl-NL" sz="1400" b="1" dirty="0"/>
              <a:t> </a:t>
            </a:r>
            <a:r>
              <a:rPr lang="nl-NL" sz="1400" b="1" dirty="0" err="1"/>
              <a:t>cultural</a:t>
            </a:r>
            <a:r>
              <a:rPr lang="nl-NL" sz="1400" b="1" dirty="0"/>
              <a:t> </a:t>
            </a:r>
            <a:r>
              <a:rPr lang="nl-NL" sz="1400" b="1" dirty="0" err="1"/>
              <a:t>heritage</a:t>
            </a:r>
            <a:r>
              <a:rPr lang="nl-NL" sz="1400" b="1" dirty="0"/>
              <a:t> on </a:t>
            </a:r>
            <a:r>
              <a:rPr lang="nl-NL" sz="1400" b="1" dirty="0" err="1"/>
              <a:t>to</a:t>
            </a:r>
            <a:r>
              <a:rPr lang="nl-NL" sz="1400" b="1" dirty="0"/>
              <a:t> </a:t>
            </a:r>
            <a:r>
              <a:rPr lang="nl-NL" sz="1400" b="1" dirty="0" err="1"/>
              <a:t>generations</a:t>
            </a:r>
            <a:r>
              <a:rPr lang="nl-NL" sz="1400" b="1" dirty="0"/>
              <a:t> </a:t>
            </a:r>
            <a:r>
              <a:rPr lang="nl-NL" sz="1400" b="1" dirty="0" err="1"/>
              <a:t>after</a:t>
            </a:r>
            <a:r>
              <a:rPr lang="nl-NL" sz="1400" b="1" dirty="0"/>
              <a:t> </a:t>
            </a:r>
            <a:r>
              <a:rPr lang="nl-NL" sz="1400" b="1" dirty="0" err="1"/>
              <a:t>us</a:t>
            </a:r>
            <a:r>
              <a:rPr lang="nl-NL" sz="1400" b="1" dirty="0"/>
              <a:t>, in </a:t>
            </a:r>
            <a:r>
              <a:rPr lang="nl-NL" sz="1400" b="1" dirty="0" err="1"/>
              <a:t>the</a:t>
            </a:r>
            <a:r>
              <a:rPr lang="nl-NL" sz="1400" b="1" dirty="0"/>
              <a:t> best </a:t>
            </a:r>
            <a:r>
              <a:rPr lang="nl-NL" sz="1400" b="1" dirty="0" err="1"/>
              <a:t>possible</a:t>
            </a:r>
            <a:r>
              <a:rPr lang="nl-NL" sz="1400" b="1" dirty="0"/>
              <a:t> </a:t>
            </a:r>
            <a:r>
              <a:rPr lang="nl-NL" sz="1400" b="1" dirty="0" err="1"/>
              <a:t>condition</a:t>
            </a:r>
            <a:r>
              <a:rPr lang="nl-NL" sz="1400" b="1" dirty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400" b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en-NL" sz="1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1183218-A1DD-465E-8516-69147CFFE538}"/>
              </a:ext>
            </a:extLst>
          </p:cNvPr>
          <p:cNvSpPr txBox="1">
            <a:spLocks/>
          </p:cNvSpPr>
          <p:nvPr/>
        </p:nvSpPr>
        <p:spPr>
          <a:xfrm>
            <a:off x="8021639" y="382588"/>
            <a:ext cx="3603624" cy="298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104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gardens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4970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5B2A9-BDAC-BA8C-7C0B-9CBE2B5B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EC39BF-5B74-D2B5-ADAC-3F209A24AB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5903" b="15903"/>
          <a:stretch/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9645A9-55B8-6212-A409-B67B2CADAD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29-12-2022</a:t>
            </a:r>
            <a:endParaRPr lang="en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2F2C678-A94B-0BBA-253F-2345565E364F}"/>
              </a:ext>
            </a:extLst>
          </p:cNvPr>
          <p:cNvSpPr/>
          <p:nvPr/>
        </p:nvSpPr>
        <p:spPr>
          <a:xfrm>
            <a:off x="7441200" y="0"/>
            <a:ext cx="4750800" cy="6235701"/>
          </a:xfrm>
          <a:prstGeom prst="rect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740EAC-5991-9298-C22A-59914E3EA8C5}"/>
              </a:ext>
            </a:extLst>
          </p:cNvPr>
          <p:cNvSpPr txBox="1">
            <a:spLocks/>
          </p:cNvSpPr>
          <p:nvPr/>
        </p:nvSpPr>
        <p:spPr>
          <a:xfrm>
            <a:off x="8021639" y="681037"/>
            <a:ext cx="3604010" cy="579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ScalaSansPro" panose="020B0504030101020102" pitchFamily="34" charset="77"/>
                <a:ea typeface="+mj-ea"/>
                <a:cs typeface="+mj-cs"/>
              </a:defRPr>
            </a:lvl1pPr>
          </a:lstStyle>
          <a:p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vision</a:t>
            </a:r>
            <a:endParaRPr lang="en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182AEF-209A-2466-77EF-9D72D256C3D8}"/>
              </a:ext>
            </a:extLst>
          </p:cNvPr>
          <p:cNvSpPr txBox="1">
            <a:spLocks/>
          </p:cNvSpPr>
          <p:nvPr/>
        </p:nvSpPr>
        <p:spPr>
          <a:xfrm>
            <a:off x="8021639" y="2155371"/>
            <a:ext cx="3604396" cy="3795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104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400" b="1" dirty="0" err="1"/>
              <a:t>To</a:t>
            </a:r>
            <a:r>
              <a:rPr lang="nl-NL" sz="1400" b="1" dirty="0"/>
              <a:t> pass </a:t>
            </a:r>
            <a:r>
              <a:rPr lang="nl-NL" sz="1400" b="1" dirty="0" err="1"/>
              <a:t>valuable</a:t>
            </a:r>
            <a:r>
              <a:rPr lang="nl-NL" sz="1400" b="1" dirty="0"/>
              <a:t> </a:t>
            </a:r>
            <a:r>
              <a:rPr lang="nl-NL" sz="1400" b="1" dirty="0" err="1"/>
              <a:t>cultural</a:t>
            </a:r>
            <a:r>
              <a:rPr lang="nl-NL" sz="1400" b="1" dirty="0"/>
              <a:t> </a:t>
            </a:r>
            <a:r>
              <a:rPr lang="nl-NL" sz="1400" b="1" dirty="0" err="1"/>
              <a:t>heritage</a:t>
            </a:r>
            <a:r>
              <a:rPr lang="nl-NL" sz="1400" b="1" dirty="0"/>
              <a:t> on </a:t>
            </a:r>
            <a:r>
              <a:rPr lang="nl-NL" sz="1400" b="1" dirty="0" err="1"/>
              <a:t>to</a:t>
            </a:r>
            <a:r>
              <a:rPr lang="nl-NL" sz="1400" b="1" dirty="0"/>
              <a:t> </a:t>
            </a:r>
            <a:r>
              <a:rPr lang="nl-NL" sz="1400" b="1" dirty="0" err="1"/>
              <a:t>generations</a:t>
            </a:r>
            <a:r>
              <a:rPr lang="nl-NL" sz="1400" b="1" dirty="0"/>
              <a:t> </a:t>
            </a:r>
            <a:r>
              <a:rPr lang="nl-NL" sz="1400" b="1" dirty="0" err="1"/>
              <a:t>after</a:t>
            </a:r>
            <a:r>
              <a:rPr lang="nl-NL" sz="1400" b="1" dirty="0"/>
              <a:t> </a:t>
            </a:r>
            <a:r>
              <a:rPr lang="nl-NL" sz="1400" b="1" dirty="0" err="1"/>
              <a:t>us</a:t>
            </a:r>
            <a:r>
              <a:rPr lang="nl-NL" sz="1400" b="1" dirty="0"/>
              <a:t>, in </a:t>
            </a:r>
            <a:r>
              <a:rPr lang="nl-NL" sz="1400" b="1" dirty="0" err="1"/>
              <a:t>the</a:t>
            </a:r>
            <a:r>
              <a:rPr lang="nl-NL" sz="1400" b="1" dirty="0"/>
              <a:t> best </a:t>
            </a:r>
            <a:r>
              <a:rPr lang="nl-NL" sz="1400" b="1" dirty="0" err="1"/>
              <a:t>possible</a:t>
            </a:r>
            <a:r>
              <a:rPr lang="nl-NL" sz="1400" b="1" dirty="0"/>
              <a:t> </a:t>
            </a:r>
            <a:r>
              <a:rPr lang="nl-NL" sz="1400" b="1" dirty="0" err="1"/>
              <a:t>condition</a:t>
            </a:r>
            <a:r>
              <a:rPr lang="nl-NL" sz="1400" b="1" dirty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4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400" dirty="0" err="1"/>
              <a:t>Quality</a:t>
            </a:r>
            <a:r>
              <a:rPr lang="nl-NL" sz="1400" dirty="0"/>
              <a:t> is </a:t>
            </a:r>
            <a:r>
              <a:rPr lang="nl-NL" sz="1400" dirty="0" err="1"/>
              <a:t>leading</a:t>
            </a:r>
            <a:r>
              <a:rPr lang="nl-NL" sz="1400" dirty="0"/>
              <a:t> in </a:t>
            </a:r>
            <a:r>
              <a:rPr lang="nl-NL" sz="1400" dirty="0" err="1"/>
              <a:t>every</a:t>
            </a:r>
            <a:r>
              <a:rPr lang="nl-NL" sz="1400" dirty="0"/>
              <a:t> </a:t>
            </a:r>
            <a:r>
              <a:rPr lang="nl-NL" sz="1400" dirty="0" err="1"/>
              <a:t>choice</a:t>
            </a:r>
            <a:r>
              <a:rPr lang="nl-NL" sz="1400" dirty="0"/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400" dirty="0"/>
              <a:t>We change in order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stay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same</a:t>
            </a:r>
            <a:r>
              <a:rPr lang="nl-NL" sz="1400" dirty="0"/>
              <a:t>. </a:t>
            </a:r>
            <a:r>
              <a:rPr lang="nl-NL" sz="1400" dirty="0">
                <a:sym typeface="Wingdings" panose="05000000000000000000" pitchFamily="2" charset="2"/>
              </a:rPr>
              <a:t> </a:t>
            </a:r>
            <a:r>
              <a:rPr lang="nl-NL" sz="1400" dirty="0" err="1">
                <a:sym typeface="Wingdings" panose="05000000000000000000" pitchFamily="2" charset="2"/>
              </a:rPr>
              <a:t>we’re</a:t>
            </a:r>
            <a:r>
              <a:rPr lang="nl-NL" sz="1400" dirty="0">
                <a:sym typeface="Wingdings" panose="05000000000000000000" pitchFamily="2" charset="2"/>
              </a:rPr>
              <a:t> </a:t>
            </a:r>
            <a:r>
              <a:rPr lang="nl-NL" sz="1400" dirty="0" err="1">
                <a:sym typeface="Wingdings" panose="05000000000000000000" pitchFamily="2" charset="2"/>
              </a:rPr>
              <a:t>not</a:t>
            </a:r>
            <a:r>
              <a:rPr lang="nl-NL" sz="1400" dirty="0">
                <a:sym typeface="Wingdings" panose="05000000000000000000" pitchFamily="2" charset="2"/>
              </a:rPr>
              <a:t> a museum.</a:t>
            </a:r>
            <a:endParaRPr lang="nl-NL" sz="1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400" dirty="0" err="1"/>
              <a:t>Sustainability</a:t>
            </a:r>
            <a:r>
              <a:rPr lang="nl-NL" sz="1400" dirty="0"/>
              <a:t> is </a:t>
            </a:r>
            <a:r>
              <a:rPr lang="nl-NL" sz="1400" dirty="0" err="1"/>
              <a:t>not</a:t>
            </a:r>
            <a:r>
              <a:rPr lang="nl-NL" sz="1400" dirty="0"/>
              <a:t> even a question.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400" dirty="0" err="1"/>
              <a:t>Monetary</a:t>
            </a:r>
            <a:r>
              <a:rPr lang="nl-NL" sz="1400" dirty="0"/>
              <a:t> </a:t>
            </a:r>
            <a:r>
              <a:rPr lang="nl-NL" sz="1400" dirty="0" err="1"/>
              <a:t>profit</a:t>
            </a:r>
            <a:r>
              <a:rPr lang="nl-NL" sz="1400" dirty="0"/>
              <a:t> is a means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an</a:t>
            </a:r>
            <a:r>
              <a:rPr lang="nl-NL" sz="1400" dirty="0"/>
              <a:t> end.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nl-NL" sz="10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en-NL" sz="10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1183218-A1DD-465E-8516-69147CFFE538}"/>
              </a:ext>
            </a:extLst>
          </p:cNvPr>
          <p:cNvSpPr txBox="1">
            <a:spLocks/>
          </p:cNvSpPr>
          <p:nvPr/>
        </p:nvSpPr>
        <p:spPr>
          <a:xfrm>
            <a:off x="8021639" y="382588"/>
            <a:ext cx="3603624" cy="298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104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04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gardens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67586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5B2A9-BDAC-BA8C-7C0B-9CBE2B5B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EC39BF-5B74-D2B5-ADAC-3F209A24AB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589" b="11589"/>
          <a:stretch/>
        </p:blipFill>
        <p:spPr/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9367131A-FAC4-BE91-2BD6-37D1334B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656137"/>
            <a:ext cx="4123436" cy="579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Developing</a:t>
            </a:r>
            <a:r>
              <a:rPr lang="nl-NL" dirty="0">
                <a:solidFill>
                  <a:schemeClr val="bg1"/>
                </a:solidFill>
              </a:rPr>
              <a:t> a Management </a:t>
            </a:r>
            <a:r>
              <a:rPr lang="nl-NL" dirty="0" err="1">
                <a:solidFill>
                  <a:schemeClr val="bg1"/>
                </a:solidFill>
              </a:rPr>
              <a:t>Strategy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9EDE9C66-3A99-F425-1841-DAF502AB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252" y="2730500"/>
            <a:ext cx="3604396" cy="350520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sz="1400" dirty="0" err="1"/>
              <a:t>Historic</a:t>
            </a:r>
            <a:r>
              <a:rPr lang="nl-NL" sz="1400" dirty="0"/>
              <a:t> context</a:t>
            </a:r>
          </a:p>
          <a:p>
            <a:pPr>
              <a:spcAft>
                <a:spcPts val="600"/>
              </a:spcAft>
            </a:pPr>
            <a:r>
              <a:rPr lang="nl-NL" sz="1400" dirty="0" err="1"/>
              <a:t>Spatial</a:t>
            </a:r>
            <a:r>
              <a:rPr lang="nl-NL" sz="1400" dirty="0"/>
              <a:t> context</a:t>
            </a:r>
          </a:p>
          <a:p>
            <a:pPr>
              <a:spcAft>
                <a:spcPts val="600"/>
              </a:spcAft>
            </a:pPr>
            <a:r>
              <a:rPr lang="nl-NL" sz="1400" dirty="0" err="1"/>
              <a:t>Social</a:t>
            </a:r>
            <a:r>
              <a:rPr lang="nl-NL" sz="1400" dirty="0"/>
              <a:t> context</a:t>
            </a:r>
          </a:p>
          <a:p>
            <a:pPr>
              <a:spcAft>
                <a:spcPts val="600"/>
              </a:spcAft>
            </a:pPr>
            <a:endParaRPr lang="nl-NL" sz="1400" dirty="0"/>
          </a:p>
          <a:p>
            <a:pPr marL="0" indent="0">
              <a:spcAft>
                <a:spcPts val="600"/>
              </a:spcAft>
              <a:buNone/>
            </a:pPr>
            <a:r>
              <a:rPr lang="nl-NL" sz="1400" i="1" dirty="0">
                <a:sym typeface="Wingdings" panose="05000000000000000000" pitchFamily="2" charset="2"/>
              </a:rPr>
              <a:t> leads </a:t>
            </a:r>
            <a:r>
              <a:rPr lang="nl-NL" sz="1400" i="1" dirty="0" err="1">
                <a:sym typeface="Wingdings" panose="05000000000000000000" pitchFamily="2" charset="2"/>
              </a:rPr>
              <a:t>to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choices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for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the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exploitation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and</a:t>
            </a:r>
            <a:r>
              <a:rPr lang="nl-NL" sz="1400" i="1" dirty="0">
                <a:sym typeface="Wingdings" panose="05000000000000000000" pitchFamily="2" charset="2"/>
              </a:rPr>
              <a:t> </a:t>
            </a:r>
            <a:r>
              <a:rPr lang="nl-NL" sz="1400" i="1" dirty="0" err="1">
                <a:sym typeface="Wingdings" panose="05000000000000000000" pitchFamily="2" charset="2"/>
              </a:rPr>
              <a:t>vice</a:t>
            </a:r>
            <a:r>
              <a:rPr lang="nl-NL" sz="1400" i="1" dirty="0">
                <a:sym typeface="Wingdings" panose="05000000000000000000" pitchFamily="2" charset="2"/>
              </a:rPr>
              <a:t> versa.</a:t>
            </a:r>
            <a:endParaRPr lang="nl-NL" sz="1400" i="1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Volunteer working in the pits at </a:t>
            </a:r>
            <a:r>
              <a:rPr kumimoji="0" lang="en-GB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Twickel</a:t>
            </a:r>
            <a:endParaRPr kumimoji="0" lang="en-NL" sz="1050" b="0" i="1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9D293952-D622-3EE1-D5FB-E9491B5CF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7" name="Tijdelijke aanduiding voor afbeelding 16" descr="Afbeelding met buitenshuis, kleding, plant, boom&#10;&#10;Automatisch gegenereerde beschrijving">
            <a:extLst>
              <a:ext uri="{FF2B5EF4-FFF2-40B4-BE49-F238E27FC236}">
                <a16:creationId xmlns:a16="http://schemas.microsoft.com/office/drawing/2014/main" id="{3B1A8336-B396-6CCD-7A58-5A9319ED0B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217" r="10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22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9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Afbeelding 34" descr="Afbeelding met tekst, Kinderkunst, schets, Rechthoek&#10;&#10;Automatisch gegenereerde beschrijving">
            <a:extLst>
              <a:ext uri="{FF2B5EF4-FFF2-40B4-BE49-F238E27FC236}">
                <a16:creationId xmlns:a16="http://schemas.microsoft.com/office/drawing/2014/main" id="{F61AD79C-7D26-7CFC-4FAA-16E5111C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74" y="2553947"/>
            <a:ext cx="1059058" cy="1076325"/>
          </a:xfrm>
          <a:prstGeom prst="rect">
            <a:avLst/>
          </a:prstGeom>
        </p:spPr>
      </p:pic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B52C4CA-EE6B-3261-D21A-3884066485E2}"/>
              </a:ext>
            </a:extLst>
          </p:cNvPr>
          <p:cNvGrpSpPr/>
          <p:nvPr/>
        </p:nvGrpSpPr>
        <p:grpSpPr>
          <a:xfrm>
            <a:off x="3216707" y="1796902"/>
            <a:ext cx="144000" cy="1028636"/>
            <a:chOff x="1473593" y="1239997"/>
            <a:chExt cx="144000" cy="1028636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4283619-9A4D-7DF8-F7EA-BCAA20ACC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FC5DE0B-EA2F-3DDB-7875-69BB8DC8406E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4C318B4-7158-B0BF-BB81-232052129A1B}"/>
              </a:ext>
            </a:extLst>
          </p:cNvPr>
          <p:cNvSpPr txBox="1"/>
          <p:nvPr/>
        </p:nvSpPr>
        <p:spPr>
          <a:xfrm>
            <a:off x="3321168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1620 – 1680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view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9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Afbeelding 34" descr="Afbeelding met tekst, Kinderkunst, schets, Rechthoek&#10;&#10;Automatisch gegenereerde beschrijving">
            <a:extLst>
              <a:ext uri="{FF2B5EF4-FFF2-40B4-BE49-F238E27FC236}">
                <a16:creationId xmlns:a16="http://schemas.microsoft.com/office/drawing/2014/main" id="{F61AD79C-7D26-7CFC-4FAA-16E5111C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74" y="2553947"/>
            <a:ext cx="1059058" cy="1076325"/>
          </a:xfrm>
          <a:prstGeom prst="rect">
            <a:avLst/>
          </a:prstGeom>
        </p:spPr>
      </p:pic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B52C4CA-EE6B-3261-D21A-3884066485E2}"/>
              </a:ext>
            </a:extLst>
          </p:cNvPr>
          <p:cNvGrpSpPr/>
          <p:nvPr/>
        </p:nvGrpSpPr>
        <p:grpSpPr>
          <a:xfrm>
            <a:off x="3216707" y="1796902"/>
            <a:ext cx="144000" cy="1028636"/>
            <a:chOff x="1473593" y="1239997"/>
            <a:chExt cx="144000" cy="1028636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4283619-9A4D-7DF8-F7EA-BCAA20ACC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FC5DE0B-EA2F-3DDB-7875-69BB8DC8406E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4C318B4-7158-B0BF-BB81-232052129A1B}"/>
              </a:ext>
            </a:extLst>
          </p:cNvPr>
          <p:cNvSpPr txBox="1"/>
          <p:nvPr/>
        </p:nvSpPr>
        <p:spPr>
          <a:xfrm>
            <a:off x="3321168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1620 – 1680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view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C2152256-6C22-41A1-AE4D-05A4714940F5}"/>
              </a:ext>
            </a:extLst>
          </p:cNvPr>
          <p:cNvGrpSpPr/>
          <p:nvPr/>
        </p:nvGrpSpPr>
        <p:grpSpPr>
          <a:xfrm>
            <a:off x="3216707" y="4169695"/>
            <a:ext cx="2180075" cy="1762573"/>
            <a:chOff x="3216707" y="4169695"/>
            <a:chExt cx="2180075" cy="176257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E4561BA-A1F6-298B-F202-CCB489C12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303" t="7683" r="11883" b="31790"/>
            <a:stretch/>
          </p:blipFill>
          <p:spPr>
            <a:xfrm>
              <a:off x="3216707" y="4169695"/>
              <a:ext cx="2180075" cy="1762573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AEC5987F-6540-4506-8238-CD332BD8E93D}"/>
                </a:ext>
              </a:extLst>
            </p:cNvPr>
            <p:cNvSpPr txBox="1"/>
            <p:nvPr/>
          </p:nvSpPr>
          <p:spPr>
            <a:xfrm>
              <a:off x="3216707" y="4186042"/>
              <a:ext cx="1934182" cy="3254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nl-NL" sz="1400" b="1" dirty="0" err="1">
                  <a:latin typeface="Century Gothic" panose="020B0502020202020204" pitchFamily="34" charset="0"/>
                </a:rPr>
                <a:t>Zuylestein</a:t>
              </a:r>
              <a:endParaRPr lang="nl-NL" sz="1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10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DAA4AAF-0A9B-9E79-61D8-D505CD70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B939E2-81BA-B7BC-2D36-27C366FA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17</a:t>
            </a:fld>
            <a:endParaRPr lang="en-NL"/>
          </a:p>
        </p:txBody>
      </p:sp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9CF32718-B1C1-BCBE-2104-753CED1D80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7449" b="1744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</a:t>
            </a:r>
            <a:r>
              <a:rPr lang="nl-NL" dirty="0" err="1"/>
              <a:t>blocks</a:t>
            </a:r>
            <a:endParaRPr lang="nl-NL" dirty="0"/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Afbeelding 34" descr="Afbeelding met tekst, Kinderkunst, schets, Rechthoek&#10;&#10;Automatisch gegenereerde beschrijving">
            <a:extLst>
              <a:ext uri="{FF2B5EF4-FFF2-40B4-BE49-F238E27FC236}">
                <a16:creationId xmlns:a16="http://schemas.microsoft.com/office/drawing/2014/main" id="{F61AD79C-7D26-7CFC-4FAA-16E5111C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74" y="2553947"/>
            <a:ext cx="1059058" cy="107632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058BF6EB-8555-CA29-A7F1-744BB327F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5494" y="2514335"/>
            <a:ext cx="2154613" cy="1155547"/>
          </a:xfrm>
          <a:prstGeom prst="rect">
            <a:avLst/>
          </a:prstGeom>
        </p:spPr>
      </p:pic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B52C4CA-EE6B-3261-D21A-3884066485E2}"/>
              </a:ext>
            </a:extLst>
          </p:cNvPr>
          <p:cNvGrpSpPr/>
          <p:nvPr/>
        </p:nvGrpSpPr>
        <p:grpSpPr>
          <a:xfrm>
            <a:off x="3216707" y="1796902"/>
            <a:ext cx="144000" cy="1028636"/>
            <a:chOff x="1473593" y="1239997"/>
            <a:chExt cx="144000" cy="1028636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4283619-9A4D-7DF8-F7EA-BCAA20ACC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FC5DE0B-EA2F-3DDB-7875-69BB8DC8406E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4C318B4-7158-B0BF-BB81-232052129A1B}"/>
              </a:ext>
            </a:extLst>
          </p:cNvPr>
          <p:cNvSpPr txBox="1"/>
          <p:nvPr/>
        </p:nvSpPr>
        <p:spPr>
          <a:xfrm>
            <a:off x="3321168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1620 – 1680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view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6E8818CC-E84A-222F-EF33-336B33C12C16}"/>
              </a:ext>
            </a:extLst>
          </p:cNvPr>
          <p:cNvGrpSpPr/>
          <p:nvPr/>
        </p:nvGrpSpPr>
        <p:grpSpPr>
          <a:xfrm>
            <a:off x="5837248" y="1796902"/>
            <a:ext cx="144000" cy="1028636"/>
            <a:chOff x="1473593" y="1239997"/>
            <a:chExt cx="144000" cy="1028636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45815DE4-C64A-5444-55FC-7D0E99DAA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01A942EF-7F72-E8E0-A6F2-888622410FCA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7E1187E4-CA03-FD52-1E27-3B0D1517E96B}"/>
              </a:ext>
            </a:extLst>
          </p:cNvPr>
          <p:cNvSpPr txBox="1"/>
          <p:nvPr/>
        </p:nvSpPr>
        <p:spPr>
          <a:xfrm>
            <a:off x="5941709" y="1705758"/>
            <a:ext cx="215461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1680 - 1815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Next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entrance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90FF201-8FFB-9890-BF54-0E4577C46747}"/>
              </a:ext>
            </a:extLst>
          </p:cNvPr>
          <p:cNvGrpSpPr/>
          <p:nvPr/>
        </p:nvGrpSpPr>
        <p:grpSpPr>
          <a:xfrm>
            <a:off x="3216707" y="4169695"/>
            <a:ext cx="2180075" cy="1762573"/>
            <a:chOff x="3216707" y="4169695"/>
            <a:chExt cx="2180075" cy="176257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EE64277-010F-3206-A305-6EB9A5A3C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303" t="7683" r="11883" b="31790"/>
            <a:stretch/>
          </p:blipFill>
          <p:spPr>
            <a:xfrm>
              <a:off x="3216707" y="4169695"/>
              <a:ext cx="2180075" cy="1762573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CF8B2D7B-A6E7-C50D-4EF9-B964091973BE}"/>
                </a:ext>
              </a:extLst>
            </p:cNvPr>
            <p:cNvSpPr txBox="1"/>
            <p:nvPr/>
          </p:nvSpPr>
          <p:spPr>
            <a:xfrm>
              <a:off x="3216707" y="4186042"/>
              <a:ext cx="1934182" cy="3254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nl-NL" sz="1400" b="1" dirty="0" err="1">
                  <a:latin typeface="Century Gothic" panose="020B0502020202020204" pitchFamily="34" charset="0"/>
                </a:rPr>
                <a:t>Zuylestein</a:t>
              </a:r>
              <a:endParaRPr lang="nl-NL" sz="1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20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D48664C6-BDAF-8072-DB96-24660C3D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53645" y="2563378"/>
            <a:ext cx="3292953" cy="1066894"/>
          </a:xfrm>
          <a:prstGeom prst="rect">
            <a:avLst/>
          </a:prstGeom>
        </p:spPr>
      </p:pic>
      <p:pic>
        <p:nvPicPr>
          <p:cNvPr id="35" name="Afbeelding 34" descr="Afbeelding met tekst, Kinderkunst, schets, Rechthoek&#10;&#10;Automatisch gegenereerde beschrijving">
            <a:extLst>
              <a:ext uri="{FF2B5EF4-FFF2-40B4-BE49-F238E27FC236}">
                <a16:creationId xmlns:a16="http://schemas.microsoft.com/office/drawing/2014/main" id="{F61AD79C-7D26-7CFC-4FAA-16E5111CB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74" y="2553947"/>
            <a:ext cx="1059058" cy="107632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058BF6EB-8555-CA29-A7F1-744BB327F9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55494" y="2514335"/>
            <a:ext cx="2154613" cy="1155547"/>
          </a:xfrm>
          <a:prstGeom prst="rect">
            <a:avLst/>
          </a:prstGeom>
        </p:spPr>
      </p:pic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B52C4CA-EE6B-3261-D21A-3884066485E2}"/>
              </a:ext>
            </a:extLst>
          </p:cNvPr>
          <p:cNvGrpSpPr/>
          <p:nvPr/>
        </p:nvGrpSpPr>
        <p:grpSpPr>
          <a:xfrm>
            <a:off x="3216707" y="1796902"/>
            <a:ext cx="144000" cy="1028636"/>
            <a:chOff x="1473593" y="1239997"/>
            <a:chExt cx="144000" cy="1028636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4283619-9A4D-7DF8-F7EA-BCAA20ACC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FC5DE0B-EA2F-3DDB-7875-69BB8DC8406E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4C318B4-7158-B0BF-BB81-232052129A1B}"/>
              </a:ext>
            </a:extLst>
          </p:cNvPr>
          <p:cNvSpPr txBox="1"/>
          <p:nvPr/>
        </p:nvSpPr>
        <p:spPr>
          <a:xfrm>
            <a:off x="3321168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1620 – 1680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view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6E8818CC-E84A-222F-EF33-336B33C12C16}"/>
              </a:ext>
            </a:extLst>
          </p:cNvPr>
          <p:cNvGrpSpPr/>
          <p:nvPr/>
        </p:nvGrpSpPr>
        <p:grpSpPr>
          <a:xfrm>
            <a:off x="5837248" y="1796902"/>
            <a:ext cx="144000" cy="1028636"/>
            <a:chOff x="1473593" y="1239997"/>
            <a:chExt cx="144000" cy="1028636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45815DE4-C64A-5444-55FC-7D0E99DAA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01A942EF-7F72-E8E0-A6F2-888622410FCA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7E1187E4-CA03-FD52-1E27-3B0D1517E96B}"/>
              </a:ext>
            </a:extLst>
          </p:cNvPr>
          <p:cNvSpPr txBox="1"/>
          <p:nvPr/>
        </p:nvSpPr>
        <p:spPr>
          <a:xfrm>
            <a:off x="5941709" y="1705758"/>
            <a:ext cx="215461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1680 - 1815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Next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entrance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98090808-C8F4-7D9E-C0F3-3DAD182B809D}"/>
              </a:ext>
            </a:extLst>
          </p:cNvPr>
          <p:cNvGrpSpPr/>
          <p:nvPr/>
        </p:nvGrpSpPr>
        <p:grpSpPr>
          <a:xfrm>
            <a:off x="8918234" y="1796902"/>
            <a:ext cx="144000" cy="1028636"/>
            <a:chOff x="1473593" y="1239997"/>
            <a:chExt cx="144000" cy="1028636"/>
          </a:xfrm>
        </p:grpSpPr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AF15E696-B6B9-5108-9011-2BB0E5E1D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59982FCA-D34B-8481-AAD3-AE1273431FA1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7" name="Tekstvak 56">
            <a:extLst>
              <a:ext uri="{FF2B5EF4-FFF2-40B4-BE49-F238E27FC236}">
                <a16:creationId xmlns:a16="http://schemas.microsoft.com/office/drawing/2014/main" id="{EEA64FB8-2052-0257-0FE8-6EF7A6EFBE88}"/>
              </a:ext>
            </a:extLst>
          </p:cNvPr>
          <p:cNvSpPr txBox="1"/>
          <p:nvPr/>
        </p:nvSpPr>
        <p:spPr>
          <a:xfrm>
            <a:off x="9022695" y="1705758"/>
            <a:ext cx="215461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1815 </a:t>
            </a: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and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later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Out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sight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67FED93-896F-925E-3C87-A9927E6E0E48}"/>
              </a:ext>
            </a:extLst>
          </p:cNvPr>
          <p:cNvGrpSpPr/>
          <p:nvPr/>
        </p:nvGrpSpPr>
        <p:grpSpPr>
          <a:xfrm>
            <a:off x="3216707" y="4169695"/>
            <a:ext cx="2180075" cy="1762573"/>
            <a:chOff x="3216707" y="4169695"/>
            <a:chExt cx="2180075" cy="176257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EE524AB-D164-0B57-B401-E37D3CF03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303" t="7683" r="11883" b="31790"/>
            <a:stretch/>
          </p:blipFill>
          <p:spPr>
            <a:xfrm>
              <a:off x="3216707" y="4169695"/>
              <a:ext cx="2180075" cy="1762573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D062B14-142E-80D7-4602-7EC27F3DCC13}"/>
                </a:ext>
              </a:extLst>
            </p:cNvPr>
            <p:cNvSpPr txBox="1"/>
            <p:nvPr/>
          </p:nvSpPr>
          <p:spPr>
            <a:xfrm>
              <a:off x="3216707" y="4186042"/>
              <a:ext cx="1934182" cy="3254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nl-NL" sz="1400" b="1" dirty="0" err="1">
                  <a:latin typeface="Century Gothic" panose="020B0502020202020204" pitchFamily="34" charset="0"/>
                </a:rPr>
                <a:t>Zuylestein</a:t>
              </a:r>
              <a:endParaRPr lang="nl-NL" sz="1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66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58F3BB1-0CF7-23F6-35DA-9E152917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Questions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E441226-C9AF-64FA-105C-E17F73C92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Century Gothic" panose="020B0502020202020204" pitchFamily="34" charset="0"/>
              <a:buChar char="…"/>
            </a:pPr>
            <a:r>
              <a:rPr lang="nl-NL" sz="1400" dirty="0" err="1"/>
              <a:t>your</a:t>
            </a:r>
            <a:r>
              <a:rPr lang="nl-NL" sz="1400" dirty="0"/>
              <a:t> </a:t>
            </a:r>
            <a:r>
              <a:rPr lang="nl-NL" sz="1400" dirty="0" err="1"/>
              <a:t>vision</a:t>
            </a:r>
            <a:r>
              <a:rPr lang="nl-NL" sz="1400" dirty="0"/>
              <a:t> on </a:t>
            </a:r>
            <a:r>
              <a:rPr lang="nl-NL" sz="1400" dirty="0" err="1"/>
              <a:t>the</a:t>
            </a:r>
            <a:r>
              <a:rPr lang="nl-NL" sz="1400" dirty="0"/>
              <a:t> management of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kitchen</a:t>
            </a:r>
            <a:r>
              <a:rPr lang="nl-NL" sz="1400" dirty="0"/>
              <a:t> </a:t>
            </a:r>
            <a:r>
              <a:rPr lang="nl-NL" sz="1400" dirty="0" err="1"/>
              <a:t>gardens</a:t>
            </a:r>
            <a:r>
              <a:rPr lang="nl-NL" sz="1400" dirty="0"/>
              <a:t> of </a:t>
            </a:r>
            <a:r>
              <a:rPr lang="nl-NL" sz="1400" dirty="0" err="1"/>
              <a:t>Zuylestein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Twickel?</a:t>
            </a:r>
          </a:p>
          <a:p>
            <a:pPr>
              <a:spcAft>
                <a:spcPts val="600"/>
              </a:spcAft>
              <a:buFont typeface="Century Gothic" panose="020B0502020202020204" pitchFamily="34" charset="0"/>
              <a:buChar char="…"/>
            </a:pP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exploitation</a:t>
            </a:r>
            <a:r>
              <a:rPr lang="nl-NL" sz="1400" dirty="0"/>
              <a:t> of </a:t>
            </a:r>
            <a:r>
              <a:rPr lang="nl-NL" sz="1400" dirty="0" err="1"/>
              <a:t>such</a:t>
            </a:r>
            <a:r>
              <a:rPr lang="nl-NL" sz="1400" dirty="0"/>
              <a:t> </a:t>
            </a:r>
            <a:r>
              <a:rPr lang="nl-NL" sz="1400" dirty="0" err="1"/>
              <a:t>kitchen</a:t>
            </a:r>
            <a:r>
              <a:rPr lang="nl-NL" sz="1400" dirty="0"/>
              <a:t> </a:t>
            </a:r>
            <a:r>
              <a:rPr lang="nl-NL" sz="1400" dirty="0" err="1"/>
              <a:t>gardens</a:t>
            </a:r>
            <a:r>
              <a:rPr lang="nl-NL" sz="1400" dirty="0"/>
              <a:t> in </a:t>
            </a:r>
            <a:r>
              <a:rPr lang="nl-NL" sz="1400" dirty="0" err="1"/>
              <a:t>terms</a:t>
            </a:r>
            <a:r>
              <a:rPr lang="nl-NL" sz="1400" dirty="0"/>
              <a:t> of money </a:t>
            </a:r>
            <a:r>
              <a:rPr lang="nl-NL" sz="1400" dirty="0" err="1"/>
              <a:t>and</a:t>
            </a:r>
            <a:r>
              <a:rPr lang="nl-NL" sz="1400" dirty="0"/>
              <a:t> manpower?</a:t>
            </a:r>
          </a:p>
          <a:p>
            <a:pPr marL="0" indent="0">
              <a:spcAft>
                <a:spcPts val="600"/>
              </a:spcAft>
              <a:buNone/>
            </a:pPr>
            <a:endParaRPr lang="nl-NL" sz="1400" dirty="0"/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885325-F0F1-9A51-ABAD-E61A76F3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8CE3C1E-5752-D079-7FBA-7AFA262AF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BB5A13C-4421-B1A6-71C6-8BE9F5E4AA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..</a:t>
            </a:r>
          </a:p>
        </p:txBody>
      </p:sp>
      <p:pic>
        <p:nvPicPr>
          <p:cNvPr id="3" name="Tijdelijke aanduiding voor afbeelding 4" descr="Afbeelding met buitenshuis, hemel, boom, struik&#10;&#10;Automatisch gegenereerde beschrijving">
            <a:extLst>
              <a:ext uri="{FF2B5EF4-FFF2-40B4-BE49-F238E27FC236}">
                <a16:creationId xmlns:a16="http://schemas.microsoft.com/office/drawing/2014/main" id="{9BE8CA84-8693-599E-A3F2-75208ACFC6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244" r="5244"/>
          <a:stretch>
            <a:fillRect/>
          </a:stretch>
        </p:blipFill>
        <p:spPr>
          <a:xfrm>
            <a:off x="0" y="0"/>
            <a:ext cx="7442200" cy="6235700"/>
          </a:xfrm>
        </p:spPr>
      </p:pic>
    </p:spTree>
    <p:extLst>
      <p:ext uri="{BB962C8B-B14F-4D97-AF65-F5344CB8AC3E}">
        <p14:creationId xmlns:p14="http://schemas.microsoft.com/office/powerpoint/2010/main" val="1173529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20DF99C-6C1C-F58E-8580-9D346CAE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BC14F9-3849-5833-2A15-8B6E66BDB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367D5714-F44F-CE8A-F868-987DDA6A3236}"/>
              </a:ext>
            </a:extLst>
          </p:cNvPr>
          <p:cNvCxnSpPr>
            <a:cxnSpLocks/>
          </p:cNvCxnSpPr>
          <p:nvPr/>
        </p:nvCxnSpPr>
        <p:spPr>
          <a:xfrm>
            <a:off x="796983" y="2426795"/>
            <a:ext cx="108615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D48664C6-BDAF-8072-DB96-24660C3D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53645" y="2563378"/>
            <a:ext cx="3292953" cy="1066894"/>
          </a:xfrm>
          <a:prstGeom prst="rect">
            <a:avLst/>
          </a:prstGeom>
        </p:spPr>
      </p:pic>
      <p:pic>
        <p:nvPicPr>
          <p:cNvPr id="35" name="Afbeelding 34" descr="Afbeelding met tekst, Kinderkunst, schets, Rechthoek&#10;&#10;Automatisch gegenereerde beschrijving">
            <a:extLst>
              <a:ext uri="{FF2B5EF4-FFF2-40B4-BE49-F238E27FC236}">
                <a16:creationId xmlns:a16="http://schemas.microsoft.com/office/drawing/2014/main" id="{F61AD79C-7D26-7CFC-4FAA-16E5111CB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974" y="2553947"/>
            <a:ext cx="1059058" cy="107632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058BF6EB-8555-CA29-A7F1-744BB327F9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55494" y="2514335"/>
            <a:ext cx="2154613" cy="1155547"/>
          </a:xfrm>
          <a:prstGeom prst="rect">
            <a:avLst/>
          </a:prstGeom>
        </p:spPr>
      </p:pic>
      <p:pic>
        <p:nvPicPr>
          <p:cNvPr id="39" name="Afbeelding 38" descr="Afbeelding met gereedschap, Kinderkunst, schroevendraaier, kunst&#10;&#10;Automatisch gegenereerde beschrijving">
            <a:extLst>
              <a:ext uri="{FF2B5EF4-FFF2-40B4-BE49-F238E27FC236}">
                <a16:creationId xmlns:a16="http://schemas.microsoft.com/office/drawing/2014/main" id="{CF76B984-C469-0C47-ADCC-EDACAEA11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83" y="2563378"/>
            <a:ext cx="1457325" cy="1076325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D19FB6DC-66A6-D618-81E6-0D290DBB131C}"/>
              </a:ext>
            </a:extLst>
          </p:cNvPr>
          <p:cNvGrpSpPr/>
          <p:nvPr/>
        </p:nvGrpSpPr>
        <p:grpSpPr>
          <a:xfrm>
            <a:off x="942693" y="1796902"/>
            <a:ext cx="144000" cy="1028636"/>
            <a:chOff x="1473593" y="1239997"/>
            <a:chExt cx="144000" cy="1028636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9BD6E0BE-FCC7-5701-230C-65FF33B87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B990B04-6F8E-2E59-EB29-F76E97673A9C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3" name="Tekstvak 42">
            <a:extLst>
              <a:ext uri="{FF2B5EF4-FFF2-40B4-BE49-F238E27FC236}">
                <a16:creationId xmlns:a16="http://schemas.microsoft.com/office/drawing/2014/main" id="{1E09A9C2-EA0E-03A1-5D8A-37B34E401BE5}"/>
              </a:ext>
            </a:extLst>
          </p:cNvPr>
          <p:cNvSpPr txBox="1"/>
          <p:nvPr/>
        </p:nvSpPr>
        <p:spPr>
          <a:xfrm>
            <a:off x="1047154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Until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1620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yard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3B52C4CA-EE6B-3261-D21A-3884066485E2}"/>
              </a:ext>
            </a:extLst>
          </p:cNvPr>
          <p:cNvGrpSpPr/>
          <p:nvPr/>
        </p:nvGrpSpPr>
        <p:grpSpPr>
          <a:xfrm>
            <a:off x="3216707" y="1796902"/>
            <a:ext cx="144000" cy="1028636"/>
            <a:chOff x="1473593" y="1239997"/>
            <a:chExt cx="144000" cy="1028636"/>
          </a:xfrm>
        </p:grpSpPr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4283619-9A4D-7DF8-F7EA-BCAA20ACCA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1FC5DE0B-EA2F-3DDB-7875-69BB8DC8406E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7" name="Tekstvak 46">
            <a:extLst>
              <a:ext uri="{FF2B5EF4-FFF2-40B4-BE49-F238E27FC236}">
                <a16:creationId xmlns:a16="http://schemas.microsoft.com/office/drawing/2014/main" id="{F4C318B4-7158-B0BF-BB81-232052129A1B}"/>
              </a:ext>
            </a:extLst>
          </p:cNvPr>
          <p:cNvSpPr txBox="1"/>
          <p:nvPr/>
        </p:nvSpPr>
        <p:spPr>
          <a:xfrm>
            <a:off x="3321168" y="1705758"/>
            <a:ext cx="193418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1620 – 1680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In view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6E8818CC-E84A-222F-EF33-336B33C12C16}"/>
              </a:ext>
            </a:extLst>
          </p:cNvPr>
          <p:cNvGrpSpPr/>
          <p:nvPr/>
        </p:nvGrpSpPr>
        <p:grpSpPr>
          <a:xfrm>
            <a:off x="5837248" y="1796902"/>
            <a:ext cx="144000" cy="1028636"/>
            <a:chOff x="1473593" y="1239997"/>
            <a:chExt cx="144000" cy="1028636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45815DE4-C64A-5444-55FC-7D0E99DAAF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01A942EF-7F72-E8E0-A6F2-888622410FCA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7E1187E4-CA03-FD52-1E27-3B0D1517E96B}"/>
              </a:ext>
            </a:extLst>
          </p:cNvPr>
          <p:cNvSpPr txBox="1"/>
          <p:nvPr/>
        </p:nvSpPr>
        <p:spPr>
          <a:xfrm>
            <a:off x="5941709" y="1705758"/>
            <a:ext cx="215461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1680 - 1815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Next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to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entrance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4" name="Groep 53">
            <a:extLst>
              <a:ext uri="{FF2B5EF4-FFF2-40B4-BE49-F238E27FC236}">
                <a16:creationId xmlns:a16="http://schemas.microsoft.com/office/drawing/2014/main" id="{98090808-C8F4-7D9E-C0F3-3DAD182B809D}"/>
              </a:ext>
            </a:extLst>
          </p:cNvPr>
          <p:cNvGrpSpPr/>
          <p:nvPr/>
        </p:nvGrpSpPr>
        <p:grpSpPr>
          <a:xfrm>
            <a:off x="8918234" y="1796902"/>
            <a:ext cx="144000" cy="1028636"/>
            <a:chOff x="1473593" y="1239997"/>
            <a:chExt cx="144000" cy="1028636"/>
          </a:xfrm>
        </p:grpSpPr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AF15E696-B6B9-5108-9011-2BB0E5E1D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5593" y="1239997"/>
              <a:ext cx="0" cy="900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59982FCA-D34B-8481-AAD3-AE1273431FA1}"/>
                </a:ext>
              </a:extLst>
            </p:cNvPr>
            <p:cNvSpPr/>
            <p:nvPr/>
          </p:nvSpPr>
          <p:spPr>
            <a:xfrm>
              <a:off x="1473593" y="2124633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7" name="Tekstvak 56">
            <a:extLst>
              <a:ext uri="{FF2B5EF4-FFF2-40B4-BE49-F238E27FC236}">
                <a16:creationId xmlns:a16="http://schemas.microsoft.com/office/drawing/2014/main" id="{EEA64FB8-2052-0257-0FE8-6EF7A6EFBE88}"/>
              </a:ext>
            </a:extLst>
          </p:cNvPr>
          <p:cNvSpPr txBox="1"/>
          <p:nvPr/>
        </p:nvSpPr>
        <p:spPr>
          <a:xfrm>
            <a:off x="9022695" y="1705758"/>
            <a:ext cx="2154612" cy="58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1815 </a:t>
            </a: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and</a:t>
            </a: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later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Out of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sight</a:t>
            </a: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6B41F233-3F27-7C01-387A-02BD60C38ADA}"/>
              </a:ext>
            </a:extLst>
          </p:cNvPr>
          <p:cNvGrpSpPr/>
          <p:nvPr/>
        </p:nvGrpSpPr>
        <p:grpSpPr>
          <a:xfrm>
            <a:off x="8918234" y="4169695"/>
            <a:ext cx="2180075" cy="1762573"/>
            <a:chOff x="8918234" y="4169695"/>
            <a:chExt cx="2180075" cy="1762573"/>
          </a:xfrm>
        </p:grpSpPr>
        <p:pic>
          <p:nvPicPr>
            <p:cNvPr id="59" name="Afbeelding 58">
              <a:extLst>
                <a:ext uri="{FF2B5EF4-FFF2-40B4-BE49-F238E27FC236}">
                  <a16:creationId xmlns:a16="http://schemas.microsoft.com/office/drawing/2014/main" id="{76987C84-C50B-F559-54B5-9435C261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382" r="18382"/>
            <a:stretch/>
          </p:blipFill>
          <p:spPr>
            <a:xfrm>
              <a:off x="8918234" y="4169695"/>
              <a:ext cx="2180075" cy="176257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593E344C-690D-B7D4-EB86-CF6F86BF2F24}"/>
                </a:ext>
              </a:extLst>
            </p:cNvPr>
            <p:cNvSpPr txBox="1"/>
            <p:nvPr/>
          </p:nvSpPr>
          <p:spPr>
            <a:xfrm>
              <a:off x="8918234" y="4186042"/>
              <a:ext cx="1934182" cy="3254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nl-NL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Twickel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49722AD2-8186-0ECA-2624-C364FBD2747C}"/>
              </a:ext>
            </a:extLst>
          </p:cNvPr>
          <p:cNvGrpSpPr/>
          <p:nvPr/>
        </p:nvGrpSpPr>
        <p:grpSpPr>
          <a:xfrm>
            <a:off x="3216707" y="4169695"/>
            <a:ext cx="2180075" cy="1762573"/>
            <a:chOff x="3216707" y="4169695"/>
            <a:chExt cx="2180075" cy="176257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465D013-B06F-7C79-901F-15352D19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303" t="7683" r="11883" b="31790"/>
            <a:stretch/>
          </p:blipFill>
          <p:spPr>
            <a:xfrm>
              <a:off x="3216707" y="4169695"/>
              <a:ext cx="2180075" cy="1762573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8E844EA7-9F9C-D2BD-A166-8AE62B11EEED}"/>
                </a:ext>
              </a:extLst>
            </p:cNvPr>
            <p:cNvSpPr txBox="1"/>
            <p:nvPr/>
          </p:nvSpPr>
          <p:spPr>
            <a:xfrm>
              <a:off x="3216707" y="4186042"/>
              <a:ext cx="1934182" cy="3254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nl-NL" sz="1400" b="1" dirty="0" err="1">
                  <a:latin typeface="Century Gothic" panose="020B0502020202020204" pitchFamily="34" charset="0"/>
                </a:rPr>
                <a:t>Zuylestein</a:t>
              </a:r>
              <a:endParaRPr lang="nl-NL" sz="1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116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3C6A5-3C3D-800D-AE1F-C7E75B03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Historic</a:t>
            </a:r>
            <a:r>
              <a:rPr lang="nl-NL" dirty="0"/>
              <a:t> Context - </a:t>
            </a:r>
            <a:r>
              <a:rPr lang="nl-NL" dirty="0" err="1"/>
              <a:t>Function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F3EAC9D-2C8B-E053-88B2-D262E7FD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B54263-9CA6-63DE-1A76-C124542DC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21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15B93A-2532-CA32-C62C-CB724AB02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F086B3-61FF-A6ED-629B-189833A1C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7" t="7907" r="8784" b="28611"/>
          <a:stretch/>
        </p:blipFill>
        <p:spPr>
          <a:xfrm>
            <a:off x="2046366" y="1457991"/>
            <a:ext cx="3339550" cy="2700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451E23-187C-12BF-0844-6BAFAFF17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82" r="18382"/>
          <a:stretch/>
        </p:blipFill>
        <p:spPr>
          <a:xfrm>
            <a:off x="6806085" y="1457991"/>
            <a:ext cx="3339549" cy="27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A64C1F6-8641-A67E-9BEE-69A1567AC405}"/>
              </a:ext>
            </a:extLst>
          </p:cNvPr>
          <p:cNvSpPr txBox="1"/>
          <p:nvPr/>
        </p:nvSpPr>
        <p:spPr>
          <a:xfrm>
            <a:off x="6806085" y="4368957"/>
            <a:ext cx="3441388" cy="133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Twickel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Luxury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produce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for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castle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and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local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notables.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69C5580-D6B2-5CD9-25F3-727651A20BD9}"/>
              </a:ext>
            </a:extLst>
          </p:cNvPr>
          <p:cNvCxnSpPr>
            <a:cxnSpLocks/>
          </p:cNvCxnSpPr>
          <p:nvPr/>
        </p:nvCxnSpPr>
        <p:spPr>
          <a:xfrm>
            <a:off x="6096000" y="1457991"/>
            <a:ext cx="0" cy="428338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8045BD84-B4F0-AA2F-C375-768A73FAE139}"/>
              </a:ext>
            </a:extLst>
          </p:cNvPr>
          <p:cNvSpPr txBox="1"/>
          <p:nvPr/>
        </p:nvSpPr>
        <p:spPr>
          <a:xfrm>
            <a:off x="1944527" y="4368957"/>
            <a:ext cx="344138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Zuylestein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Self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reliant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estate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: feed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inhabitants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and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sell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surplus.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8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22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23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E97B6B78-2F88-80BB-F54C-A228EBECFFD3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A94D4F6C-9804-1C40-9B4A-EF99A073C985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774E5AC-9A9E-DA93-615F-B0AD27D9BAF8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61680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Walled</a:t>
            </a:r>
            <a:r>
              <a:rPr lang="nl-NL" sz="1400" dirty="0"/>
              <a:t>, as part of </a:t>
            </a:r>
            <a:r>
              <a:rPr lang="nl-NL" sz="1400" dirty="0" err="1"/>
              <a:t>geometric</a:t>
            </a:r>
            <a:r>
              <a:rPr lang="nl-NL" sz="1400" dirty="0"/>
              <a:t> garden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24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C7107474-2E4A-ED99-AFA5-FADC51D96804}"/>
              </a:ext>
            </a:extLst>
          </p:cNvPr>
          <p:cNvGrpSpPr/>
          <p:nvPr/>
        </p:nvGrpSpPr>
        <p:grpSpPr>
          <a:xfrm>
            <a:off x="3616947" y="2331911"/>
            <a:ext cx="4404305" cy="716089"/>
            <a:chOff x="3616947" y="2331911"/>
            <a:chExt cx="4404305" cy="716089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B152F4B-B540-5784-B211-0A57FC03001D}"/>
                </a:ext>
              </a:extLst>
            </p:cNvPr>
            <p:cNvCxnSpPr/>
            <p:nvPr/>
          </p:nvCxnSpPr>
          <p:spPr>
            <a:xfrm flipH="1" flipV="1">
              <a:off x="3725333" y="2404533"/>
              <a:ext cx="4295919" cy="6434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42ACC34-23D8-D909-B256-437105645E0D}"/>
                </a:ext>
              </a:extLst>
            </p:cNvPr>
            <p:cNvSpPr/>
            <p:nvPr/>
          </p:nvSpPr>
          <p:spPr>
            <a:xfrm>
              <a:off x="3616947" y="2331911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Rechthoek 9">
            <a:extLst>
              <a:ext uri="{FF2B5EF4-FFF2-40B4-BE49-F238E27FC236}">
                <a16:creationId xmlns:a16="http://schemas.microsoft.com/office/drawing/2014/main" id="{C379C58C-EA61-5CA4-EEDF-34F60B01F9F7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5">
            <a:extLst>
              <a:ext uri="{FF2B5EF4-FFF2-40B4-BE49-F238E27FC236}">
                <a16:creationId xmlns:a16="http://schemas.microsoft.com/office/drawing/2014/main" id="{AA62E512-C5E9-F5D8-B268-624096286550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1EED85F-A921-41AA-68B5-2B3A8BA2F7BD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13839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Walled</a:t>
            </a:r>
            <a:r>
              <a:rPr lang="nl-NL" sz="1400" dirty="0"/>
              <a:t>, as part of </a:t>
            </a:r>
            <a:r>
              <a:rPr lang="nl-NL" sz="1400" dirty="0" err="1"/>
              <a:t>geometric</a:t>
            </a:r>
            <a:r>
              <a:rPr lang="nl-NL" sz="1400" dirty="0"/>
              <a:t> garden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Square </a:t>
            </a: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25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C7107474-2E4A-ED99-AFA5-FADC51D96804}"/>
              </a:ext>
            </a:extLst>
          </p:cNvPr>
          <p:cNvGrpSpPr/>
          <p:nvPr/>
        </p:nvGrpSpPr>
        <p:grpSpPr>
          <a:xfrm>
            <a:off x="3616947" y="2331911"/>
            <a:ext cx="4404305" cy="716089"/>
            <a:chOff x="3616947" y="2331911"/>
            <a:chExt cx="4404305" cy="716089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B152F4B-B540-5784-B211-0A57FC03001D}"/>
                </a:ext>
              </a:extLst>
            </p:cNvPr>
            <p:cNvCxnSpPr/>
            <p:nvPr/>
          </p:nvCxnSpPr>
          <p:spPr>
            <a:xfrm flipH="1" flipV="1">
              <a:off x="3725333" y="2404533"/>
              <a:ext cx="4295919" cy="6434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42ACC34-23D8-D909-B256-437105645E0D}"/>
                </a:ext>
              </a:extLst>
            </p:cNvPr>
            <p:cNvSpPr/>
            <p:nvPr/>
          </p:nvSpPr>
          <p:spPr>
            <a:xfrm>
              <a:off x="3616947" y="2331911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D8D9129-BA8E-85CC-7925-6D1107CE2FF3}"/>
              </a:ext>
            </a:extLst>
          </p:cNvPr>
          <p:cNvGrpSpPr/>
          <p:nvPr/>
        </p:nvGrpSpPr>
        <p:grpSpPr>
          <a:xfrm>
            <a:off x="3352635" y="3102259"/>
            <a:ext cx="4672209" cy="336122"/>
            <a:chOff x="3349043" y="2711878"/>
            <a:chExt cx="4672209" cy="336122"/>
          </a:xfrm>
        </p:grpSpPr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13B8FFD9-94C2-476E-6F4B-79D9A813A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3696" y="2765878"/>
              <a:ext cx="4577556" cy="28212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E8A738C7-BC6E-123E-ADB1-CC0EF91519DB}"/>
                </a:ext>
              </a:extLst>
            </p:cNvPr>
            <p:cNvSpPr/>
            <p:nvPr/>
          </p:nvSpPr>
          <p:spPr>
            <a:xfrm>
              <a:off x="3349043" y="2711878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Rechthoek 9">
            <a:extLst>
              <a:ext uri="{FF2B5EF4-FFF2-40B4-BE49-F238E27FC236}">
                <a16:creationId xmlns:a16="http://schemas.microsoft.com/office/drawing/2014/main" id="{88788618-5376-87A7-738A-0F9373FEBC76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5">
            <a:extLst>
              <a:ext uri="{FF2B5EF4-FFF2-40B4-BE49-F238E27FC236}">
                <a16:creationId xmlns:a16="http://schemas.microsoft.com/office/drawing/2014/main" id="{62A17132-BF49-A53E-1F12-288C1433AF17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C2AD915-01D2-A8CA-6C2B-37B36AA28D23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41246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Walled</a:t>
            </a:r>
            <a:r>
              <a:rPr lang="nl-NL" sz="1400" dirty="0"/>
              <a:t>, as part of </a:t>
            </a:r>
            <a:r>
              <a:rPr lang="nl-NL" sz="1400" dirty="0" err="1"/>
              <a:t>geometric</a:t>
            </a:r>
            <a:r>
              <a:rPr lang="nl-NL" sz="1400" dirty="0"/>
              <a:t> garden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Square </a:t>
            </a: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Orangery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26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C7107474-2E4A-ED99-AFA5-FADC51D96804}"/>
              </a:ext>
            </a:extLst>
          </p:cNvPr>
          <p:cNvGrpSpPr/>
          <p:nvPr/>
        </p:nvGrpSpPr>
        <p:grpSpPr>
          <a:xfrm>
            <a:off x="3616947" y="2331911"/>
            <a:ext cx="4404305" cy="716089"/>
            <a:chOff x="3616947" y="2331911"/>
            <a:chExt cx="4404305" cy="716089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B152F4B-B540-5784-B211-0A57FC03001D}"/>
                </a:ext>
              </a:extLst>
            </p:cNvPr>
            <p:cNvCxnSpPr/>
            <p:nvPr/>
          </p:nvCxnSpPr>
          <p:spPr>
            <a:xfrm flipH="1" flipV="1">
              <a:off x="3725333" y="2404533"/>
              <a:ext cx="4295919" cy="6434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42ACC34-23D8-D909-B256-437105645E0D}"/>
                </a:ext>
              </a:extLst>
            </p:cNvPr>
            <p:cNvSpPr/>
            <p:nvPr/>
          </p:nvSpPr>
          <p:spPr>
            <a:xfrm>
              <a:off x="3616947" y="2331911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D8D9129-BA8E-85CC-7925-6D1107CE2FF3}"/>
              </a:ext>
            </a:extLst>
          </p:cNvPr>
          <p:cNvGrpSpPr/>
          <p:nvPr/>
        </p:nvGrpSpPr>
        <p:grpSpPr>
          <a:xfrm>
            <a:off x="3352635" y="3102259"/>
            <a:ext cx="4672209" cy="336122"/>
            <a:chOff x="3349043" y="2711878"/>
            <a:chExt cx="4672209" cy="336122"/>
          </a:xfrm>
        </p:grpSpPr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13B8FFD9-94C2-476E-6F4B-79D9A813A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3696" y="2765878"/>
              <a:ext cx="4577556" cy="28212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E8A738C7-BC6E-123E-ADB1-CC0EF91519DB}"/>
                </a:ext>
              </a:extLst>
            </p:cNvPr>
            <p:cNvSpPr/>
            <p:nvPr/>
          </p:nvSpPr>
          <p:spPr>
            <a:xfrm>
              <a:off x="3349043" y="2711878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FBC2A4A-1820-A76A-93B9-6B0EE4DB3386}"/>
              </a:ext>
            </a:extLst>
          </p:cNvPr>
          <p:cNvCxnSpPr>
            <a:cxnSpLocks/>
          </p:cNvCxnSpPr>
          <p:nvPr/>
        </p:nvCxnSpPr>
        <p:spPr>
          <a:xfrm flipH="1" flipV="1">
            <a:off x="5851236" y="3664922"/>
            <a:ext cx="2179599" cy="23420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al 23">
            <a:extLst>
              <a:ext uri="{FF2B5EF4-FFF2-40B4-BE49-F238E27FC236}">
                <a16:creationId xmlns:a16="http://schemas.microsoft.com/office/drawing/2014/main" id="{1F4C0850-8807-4DA7-6431-B01699D5DC57}"/>
              </a:ext>
            </a:extLst>
          </p:cNvPr>
          <p:cNvSpPr/>
          <p:nvPr/>
        </p:nvSpPr>
        <p:spPr>
          <a:xfrm>
            <a:off x="5743236" y="3610922"/>
            <a:ext cx="108000" cy="10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9">
            <a:extLst>
              <a:ext uri="{FF2B5EF4-FFF2-40B4-BE49-F238E27FC236}">
                <a16:creationId xmlns:a16="http://schemas.microsoft.com/office/drawing/2014/main" id="{D652E702-15EB-28CC-349E-22049E839E29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5">
            <a:extLst>
              <a:ext uri="{FF2B5EF4-FFF2-40B4-BE49-F238E27FC236}">
                <a16:creationId xmlns:a16="http://schemas.microsoft.com/office/drawing/2014/main" id="{495ED113-EE54-9946-4E46-F0294208D7D9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C7C9E81-2738-3BE0-DE75-BAAF1B91BB32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94459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Walled</a:t>
            </a:r>
            <a:r>
              <a:rPr lang="nl-NL" sz="1400" dirty="0"/>
              <a:t>, as part of </a:t>
            </a:r>
            <a:r>
              <a:rPr lang="nl-NL" sz="1400" dirty="0" err="1"/>
              <a:t>geometric</a:t>
            </a:r>
            <a:r>
              <a:rPr lang="nl-NL" sz="1400" dirty="0"/>
              <a:t> garden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Square </a:t>
            </a: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Orangery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Arbres</a:t>
            </a:r>
            <a:r>
              <a:rPr lang="nl-NL" sz="1400" dirty="0"/>
              <a:t> </a:t>
            </a:r>
            <a:r>
              <a:rPr lang="nl-NL" sz="1400" dirty="0" err="1"/>
              <a:t>nains</a:t>
            </a:r>
            <a:r>
              <a:rPr lang="nl-NL" sz="1400" dirty="0"/>
              <a:t> - </a:t>
            </a:r>
            <a:r>
              <a:rPr lang="nl-NL" sz="1400" dirty="0" err="1"/>
              <a:t>Naantjes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27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C7107474-2E4A-ED99-AFA5-FADC51D96804}"/>
              </a:ext>
            </a:extLst>
          </p:cNvPr>
          <p:cNvGrpSpPr/>
          <p:nvPr/>
        </p:nvGrpSpPr>
        <p:grpSpPr>
          <a:xfrm>
            <a:off x="3616947" y="2331911"/>
            <a:ext cx="4404305" cy="716089"/>
            <a:chOff x="3616947" y="2331911"/>
            <a:chExt cx="4404305" cy="716089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B152F4B-B540-5784-B211-0A57FC03001D}"/>
                </a:ext>
              </a:extLst>
            </p:cNvPr>
            <p:cNvCxnSpPr/>
            <p:nvPr/>
          </p:nvCxnSpPr>
          <p:spPr>
            <a:xfrm flipH="1" flipV="1">
              <a:off x="3725333" y="2404533"/>
              <a:ext cx="4295919" cy="6434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42ACC34-23D8-D909-B256-437105645E0D}"/>
                </a:ext>
              </a:extLst>
            </p:cNvPr>
            <p:cNvSpPr/>
            <p:nvPr/>
          </p:nvSpPr>
          <p:spPr>
            <a:xfrm>
              <a:off x="3616947" y="2331911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D8D9129-BA8E-85CC-7925-6D1107CE2FF3}"/>
              </a:ext>
            </a:extLst>
          </p:cNvPr>
          <p:cNvGrpSpPr/>
          <p:nvPr/>
        </p:nvGrpSpPr>
        <p:grpSpPr>
          <a:xfrm>
            <a:off x="3352635" y="3102259"/>
            <a:ext cx="4672209" cy="336122"/>
            <a:chOff x="3349043" y="2711878"/>
            <a:chExt cx="4672209" cy="336122"/>
          </a:xfrm>
        </p:grpSpPr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13B8FFD9-94C2-476E-6F4B-79D9A813A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3696" y="2765878"/>
              <a:ext cx="4577556" cy="28212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E8A738C7-BC6E-123E-ADB1-CC0EF91519DB}"/>
                </a:ext>
              </a:extLst>
            </p:cNvPr>
            <p:cNvSpPr/>
            <p:nvPr/>
          </p:nvSpPr>
          <p:spPr>
            <a:xfrm>
              <a:off x="3349043" y="2711878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FBC2A4A-1820-A76A-93B9-6B0EE4DB3386}"/>
              </a:ext>
            </a:extLst>
          </p:cNvPr>
          <p:cNvCxnSpPr>
            <a:cxnSpLocks/>
          </p:cNvCxnSpPr>
          <p:nvPr/>
        </p:nvCxnSpPr>
        <p:spPr>
          <a:xfrm flipH="1" flipV="1">
            <a:off x="5851236" y="3664922"/>
            <a:ext cx="2179599" cy="23420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al 23">
            <a:extLst>
              <a:ext uri="{FF2B5EF4-FFF2-40B4-BE49-F238E27FC236}">
                <a16:creationId xmlns:a16="http://schemas.microsoft.com/office/drawing/2014/main" id="{1F4C0850-8807-4DA7-6431-B01699D5DC57}"/>
              </a:ext>
            </a:extLst>
          </p:cNvPr>
          <p:cNvSpPr/>
          <p:nvPr/>
        </p:nvSpPr>
        <p:spPr>
          <a:xfrm>
            <a:off x="5743236" y="3610922"/>
            <a:ext cx="108000" cy="10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0D826BE-8C0E-C3EB-DDB1-BC32A0EDA2F6}"/>
              </a:ext>
            </a:extLst>
          </p:cNvPr>
          <p:cNvGrpSpPr/>
          <p:nvPr/>
        </p:nvGrpSpPr>
        <p:grpSpPr>
          <a:xfrm>
            <a:off x="3744915" y="3925029"/>
            <a:ext cx="4285920" cy="416021"/>
            <a:chOff x="3735332" y="2631979"/>
            <a:chExt cx="4285920" cy="416021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E4022804-B741-BF63-4175-1A7D769810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3332" y="2685979"/>
              <a:ext cx="4177920" cy="362021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A8B26A6-39D4-E2CB-C940-4DA0DF12B1E2}"/>
                </a:ext>
              </a:extLst>
            </p:cNvPr>
            <p:cNvSpPr/>
            <p:nvPr/>
          </p:nvSpPr>
          <p:spPr>
            <a:xfrm>
              <a:off x="3735332" y="2631979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Rechthoek 9">
            <a:extLst>
              <a:ext uri="{FF2B5EF4-FFF2-40B4-BE49-F238E27FC236}">
                <a16:creationId xmlns:a16="http://schemas.microsoft.com/office/drawing/2014/main" id="{8F70882E-8663-6426-5058-4154AE4E4EEA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5">
            <a:extLst>
              <a:ext uri="{FF2B5EF4-FFF2-40B4-BE49-F238E27FC236}">
                <a16:creationId xmlns:a16="http://schemas.microsoft.com/office/drawing/2014/main" id="{FAFA1FE6-DDC3-9771-0F4D-38AD3AE6DACA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D81646E-3D3C-122C-B78B-E2ED7699B0CC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15626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Walled</a:t>
            </a:r>
            <a:r>
              <a:rPr lang="nl-NL" sz="1400" dirty="0"/>
              <a:t>, as part of </a:t>
            </a:r>
            <a:r>
              <a:rPr lang="nl-NL" sz="1400" dirty="0" err="1"/>
              <a:t>geometric</a:t>
            </a:r>
            <a:r>
              <a:rPr lang="nl-NL" sz="1400" dirty="0"/>
              <a:t> garden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Square </a:t>
            </a: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Orangery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Arbres</a:t>
            </a:r>
            <a:r>
              <a:rPr lang="nl-NL" sz="1400" dirty="0"/>
              <a:t> </a:t>
            </a:r>
            <a:r>
              <a:rPr lang="nl-NL" sz="1400" dirty="0" err="1"/>
              <a:t>nains</a:t>
            </a:r>
            <a:r>
              <a:rPr lang="nl-NL" sz="1400" dirty="0"/>
              <a:t> - </a:t>
            </a:r>
            <a:r>
              <a:rPr lang="nl-NL" sz="1400" dirty="0" err="1"/>
              <a:t>Naantjes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Cold</a:t>
            </a:r>
            <a:r>
              <a:rPr lang="nl-NL" sz="1400" dirty="0"/>
              <a:t> frame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28</a:t>
            </a:fld>
            <a:endParaRPr lang="en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endParaRPr lang="nl-NL" dirty="0"/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r="20466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C7107474-2E4A-ED99-AFA5-FADC51D96804}"/>
              </a:ext>
            </a:extLst>
          </p:cNvPr>
          <p:cNvGrpSpPr/>
          <p:nvPr/>
        </p:nvGrpSpPr>
        <p:grpSpPr>
          <a:xfrm>
            <a:off x="3616947" y="2331911"/>
            <a:ext cx="4404305" cy="716089"/>
            <a:chOff x="3616947" y="2331911"/>
            <a:chExt cx="4404305" cy="716089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B152F4B-B540-5784-B211-0A57FC03001D}"/>
                </a:ext>
              </a:extLst>
            </p:cNvPr>
            <p:cNvCxnSpPr/>
            <p:nvPr/>
          </p:nvCxnSpPr>
          <p:spPr>
            <a:xfrm flipH="1" flipV="1">
              <a:off x="3725333" y="2404533"/>
              <a:ext cx="4295919" cy="6434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42ACC34-23D8-D909-B256-437105645E0D}"/>
                </a:ext>
              </a:extLst>
            </p:cNvPr>
            <p:cNvSpPr/>
            <p:nvPr/>
          </p:nvSpPr>
          <p:spPr>
            <a:xfrm>
              <a:off x="3616947" y="2331911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D8D9129-BA8E-85CC-7925-6D1107CE2FF3}"/>
              </a:ext>
            </a:extLst>
          </p:cNvPr>
          <p:cNvGrpSpPr/>
          <p:nvPr/>
        </p:nvGrpSpPr>
        <p:grpSpPr>
          <a:xfrm>
            <a:off x="3352635" y="3102259"/>
            <a:ext cx="4672209" cy="336122"/>
            <a:chOff x="3349043" y="2711878"/>
            <a:chExt cx="4672209" cy="336122"/>
          </a:xfrm>
        </p:grpSpPr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13B8FFD9-94C2-476E-6F4B-79D9A813AD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43696" y="2765878"/>
              <a:ext cx="4577556" cy="28212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E8A738C7-BC6E-123E-ADB1-CC0EF91519DB}"/>
                </a:ext>
              </a:extLst>
            </p:cNvPr>
            <p:cNvSpPr/>
            <p:nvPr/>
          </p:nvSpPr>
          <p:spPr>
            <a:xfrm>
              <a:off x="3349043" y="2711878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DFBC2A4A-1820-A76A-93B9-6B0EE4DB3386}"/>
              </a:ext>
            </a:extLst>
          </p:cNvPr>
          <p:cNvCxnSpPr>
            <a:cxnSpLocks/>
          </p:cNvCxnSpPr>
          <p:nvPr/>
        </p:nvCxnSpPr>
        <p:spPr>
          <a:xfrm flipH="1" flipV="1">
            <a:off x="5851236" y="3664922"/>
            <a:ext cx="2179599" cy="23420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al 23">
            <a:extLst>
              <a:ext uri="{FF2B5EF4-FFF2-40B4-BE49-F238E27FC236}">
                <a16:creationId xmlns:a16="http://schemas.microsoft.com/office/drawing/2014/main" id="{1F4C0850-8807-4DA7-6431-B01699D5DC57}"/>
              </a:ext>
            </a:extLst>
          </p:cNvPr>
          <p:cNvSpPr/>
          <p:nvPr/>
        </p:nvSpPr>
        <p:spPr>
          <a:xfrm>
            <a:off x="5743236" y="3610922"/>
            <a:ext cx="108000" cy="10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50D826BE-8C0E-C3EB-DDB1-BC32A0EDA2F6}"/>
              </a:ext>
            </a:extLst>
          </p:cNvPr>
          <p:cNvGrpSpPr/>
          <p:nvPr/>
        </p:nvGrpSpPr>
        <p:grpSpPr>
          <a:xfrm>
            <a:off x="3744915" y="3925029"/>
            <a:ext cx="4285920" cy="416021"/>
            <a:chOff x="3735332" y="2631979"/>
            <a:chExt cx="4285920" cy="416021"/>
          </a:xfrm>
        </p:grpSpPr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E4022804-B741-BF63-4175-1A7D769810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43332" y="2685979"/>
              <a:ext cx="4177920" cy="362021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A8B26A6-39D4-E2CB-C940-4DA0DF12B1E2}"/>
                </a:ext>
              </a:extLst>
            </p:cNvPr>
            <p:cNvSpPr/>
            <p:nvPr/>
          </p:nvSpPr>
          <p:spPr>
            <a:xfrm>
              <a:off x="3735332" y="2631979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0E8F0621-0B86-B668-B46A-5DF84A604908}"/>
              </a:ext>
            </a:extLst>
          </p:cNvPr>
          <p:cNvGrpSpPr/>
          <p:nvPr/>
        </p:nvGrpSpPr>
        <p:grpSpPr>
          <a:xfrm>
            <a:off x="2178369" y="4370624"/>
            <a:ext cx="5832498" cy="362021"/>
            <a:chOff x="2188754" y="2685979"/>
            <a:chExt cx="5832498" cy="362021"/>
          </a:xfrm>
        </p:grpSpPr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9442CD94-AA65-1CCA-3BC9-4AFAA3B8AA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6754" y="2755133"/>
              <a:ext cx="5724498" cy="292867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1C360030-10B3-A15C-BC38-A1E65ACD9CA6}"/>
                </a:ext>
              </a:extLst>
            </p:cNvPr>
            <p:cNvSpPr/>
            <p:nvPr/>
          </p:nvSpPr>
          <p:spPr>
            <a:xfrm>
              <a:off x="2188754" y="2685979"/>
              <a:ext cx="108000" cy="10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Rechthoek 9">
            <a:extLst>
              <a:ext uri="{FF2B5EF4-FFF2-40B4-BE49-F238E27FC236}">
                <a16:creationId xmlns:a16="http://schemas.microsoft.com/office/drawing/2014/main" id="{46F3E206-B9A6-3AD7-B2A1-F4406847119A}"/>
              </a:ext>
            </a:extLst>
          </p:cNvPr>
          <p:cNvSpPr/>
          <p:nvPr/>
        </p:nvSpPr>
        <p:spPr>
          <a:xfrm rot="3163501">
            <a:off x="3564748" y="739869"/>
            <a:ext cx="1254406" cy="1206886"/>
          </a:xfrm>
          <a:custGeom>
            <a:avLst/>
            <a:gdLst>
              <a:gd name="connsiteX0" fmla="*/ 0 w 1354739"/>
              <a:gd name="connsiteY0" fmla="*/ 0 h 644691"/>
              <a:gd name="connsiteX1" fmla="*/ 1354739 w 1354739"/>
              <a:gd name="connsiteY1" fmla="*/ 0 h 644691"/>
              <a:gd name="connsiteX2" fmla="*/ 1354739 w 1354739"/>
              <a:gd name="connsiteY2" fmla="*/ 644691 h 644691"/>
              <a:gd name="connsiteX3" fmla="*/ 0 w 1354739"/>
              <a:gd name="connsiteY3" fmla="*/ 644691 h 644691"/>
              <a:gd name="connsiteX4" fmla="*/ 0 w 1354739"/>
              <a:gd name="connsiteY4" fmla="*/ 0 h 644691"/>
              <a:gd name="connsiteX0" fmla="*/ 442410 w 1354739"/>
              <a:gd name="connsiteY0" fmla="*/ 0 h 946371"/>
              <a:gd name="connsiteX1" fmla="*/ 1354739 w 1354739"/>
              <a:gd name="connsiteY1" fmla="*/ 301680 h 946371"/>
              <a:gd name="connsiteX2" fmla="*/ 1354739 w 1354739"/>
              <a:gd name="connsiteY2" fmla="*/ 946371 h 946371"/>
              <a:gd name="connsiteX3" fmla="*/ 0 w 1354739"/>
              <a:gd name="connsiteY3" fmla="*/ 946371 h 946371"/>
              <a:gd name="connsiteX4" fmla="*/ 442410 w 1354739"/>
              <a:gd name="connsiteY4" fmla="*/ 0 h 946371"/>
              <a:gd name="connsiteX0" fmla="*/ 442410 w 1506350"/>
              <a:gd name="connsiteY0" fmla="*/ 65274 h 1011645"/>
              <a:gd name="connsiteX1" fmla="*/ 1506350 w 1506350"/>
              <a:gd name="connsiteY1" fmla="*/ 0 h 1011645"/>
              <a:gd name="connsiteX2" fmla="*/ 1354739 w 1506350"/>
              <a:gd name="connsiteY2" fmla="*/ 1011645 h 1011645"/>
              <a:gd name="connsiteX3" fmla="*/ 0 w 1506350"/>
              <a:gd name="connsiteY3" fmla="*/ 1011645 h 1011645"/>
              <a:gd name="connsiteX4" fmla="*/ 442410 w 1506350"/>
              <a:gd name="connsiteY4" fmla="*/ 65274 h 1011645"/>
              <a:gd name="connsiteX0" fmla="*/ 442410 w 1506350"/>
              <a:gd name="connsiteY0" fmla="*/ 65274 h 1021177"/>
              <a:gd name="connsiteX1" fmla="*/ 1506350 w 1506350"/>
              <a:gd name="connsiteY1" fmla="*/ 0 h 1021177"/>
              <a:gd name="connsiteX2" fmla="*/ 1106311 w 1506350"/>
              <a:gd name="connsiteY2" fmla="*/ 1021177 h 1021177"/>
              <a:gd name="connsiteX3" fmla="*/ 0 w 1506350"/>
              <a:gd name="connsiteY3" fmla="*/ 1011645 h 1021177"/>
              <a:gd name="connsiteX4" fmla="*/ 442410 w 1506350"/>
              <a:gd name="connsiteY4" fmla="*/ 65274 h 1021177"/>
              <a:gd name="connsiteX0" fmla="*/ 401787 w 1465727"/>
              <a:gd name="connsiteY0" fmla="*/ 65274 h 1021177"/>
              <a:gd name="connsiteX1" fmla="*/ 1465727 w 1465727"/>
              <a:gd name="connsiteY1" fmla="*/ 0 h 1021177"/>
              <a:gd name="connsiteX2" fmla="*/ 1065688 w 1465727"/>
              <a:gd name="connsiteY2" fmla="*/ 1021177 h 1021177"/>
              <a:gd name="connsiteX3" fmla="*/ 0 w 1465727"/>
              <a:gd name="connsiteY3" fmla="*/ 1014189 h 1021177"/>
              <a:gd name="connsiteX4" fmla="*/ 401787 w 1465727"/>
              <a:gd name="connsiteY4" fmla="*/ 65274 h 1021177"/>
              <a:gd name="connsiteX0" fmla="*/ 401787 w 1445217"/>
              <a:gd name="connsiteY0" fmla="*/ 38325 h 994228"/>
              <a:gd name="connsiteX1" fmla="*/ 1445217 w 1445217"/>
              <a:gd name="connsiteY1" fmla="*/ 0 h 994228"/>
              <a:gd name="connsiteX2" fmla="*/ 1065688 w 1445217"/>
              <a:gd name="connsiteY2" fmla="*/ 994228 h 994228"/>
              <a:gd name="connsiteX3" fmla="*/ 0 w 1445217"/>
              <a:gd name="connsiteY3" fmla="*/ 987240 h 994228"/>
              <a:gd name="connsiteX4" fmla="*/ 401787 w 1445217"/>
              <a:gd name="connsiteY4" fmla="*/ 38325 h 994228"/>
              <a:gd name="connsiteX0" fmla="*/ 401787 w 1445217"/>
              <a:gd name="connsiteY0" fmla="*/ 38325 h 1007020"/>
              <a:gd name="connsiteX1" fmla="*/ 1445217 w 1445217"/>
              <a:gd name="connsiteY1" fmla="*/ 0 h 1007020"/>
              <a:gd name="connsiteX2" fmla="*/ 910492 w 1445217"/>
              <a:gd name="connsiteY2" fmla="*/ 1007020 h 1007020"/>
              <a:gd name="connsiteX3" fmla="*/ 0 w 1445217"/>
              <a:gd name="connsiteY3" fmla="*/ 987240 h 1007020"/>
              <a:gd name="connsiteX4" fmla="*/ 401787 w 1445217"/>
              <a:gd name="connsiteY4" fmla="*/ 38325 h 1007020"/>
              <a:gd name="connsiteX0" fmla="*/ 401787 w 1246169"/>
              <a:gd name="connsiteY0" fmla="*/ 44363 h 1013058"/>
              <a:gd name="connsiteX1" fmla="*/ 1246169 w 1246169"/>
              <a:gd name="connsiteY1" fmla="*/ 0 h 1013058"/>
              <a:gd name="connsiteX2" fmla="*/ 910492 w 1246169"/>
              <a:gd name="connsiteY2" fmla="*/ 1013058 h 1013058"/>
              <a:gd name="connsiteX3" fmla="*/ 0 w 1246169"/>
              <a:gd name="connsiteY3" fmla="*/ 993278 h 1013058"/>
              <a:gd name="connsiteX4" fmla="*/ 401787 w 1246169"/>
              <a:gd name="connsiteY4" fmla="*/ 44363 h 1013058"/>
              <a:gd name="connsiteX0" fmla="*/ 401787 w 1246169"/>
              <a:gd name="connsiteY0" fmla="*/ 44363 h 1024060"/>
              <a:gd name="connsiteX1" fmla="*/ 1246169 w 1246169"/>
              <a:gd name="connsiteY1" fmla="*/ 0 h 1024060"/>
              <a:gd name="connsiteX2" fmla="*/ 829390 w 1246169"/>
              <a:gd name="connsiteY2" fmla="*/ 1024060 h 1024060"/>
              <a:gd name="connsiteX3" fmla="*/ 0 w 1246169"/>
              <a:gd name="connsiteY3" fmla="*/ 993278 h 1024060"/>
              <a:gd name="connsiteX4" fmla="*/ 401787 w 1246169"/>
              <a:gd name="connsiteY4" fmla="*/ 44363 h 1024060"/>
              <a:gd name="connsiteX0" fmla="*/ 467488 w 1246169"/>
              <a:gd name="connsiteY0" fmla="*/ 0 h 1104242"/>
              <a:gd name="connsiteX1" fmla="*/ 1246169 w 1246169"/>
              <a:gd name="connsiteY1" fmla="*/ 80182 h 1104242"/>
              <a:gd name="connsiteX2" fmla="*/ 829390 w 1246169"/>
              <a:gd name="connsiteY2" fmla="*/ 1104242 h 1104242"/>
              <a:gd name="connsiteX3" fmla="*/ 0 w 1246169"/>
              <a:gd name="connsiteY3" fmla="*/ 1073460 h 1104242"/>
              <a:gd name="connsiteX4" fmla="*/ 467488 w 1246169"/>
              <a:gd name="connsiteY4" fmla="*/ 0 h 1104242"/>
              <a:gd name="connsiteX0" fmla="*/ 467488 w 1254406"/>
              <a:gd name="connsiteY0" fmla="*/ 102644 h 1206886"/>
              <a:gd name="connsiteX1" fmla="*/ 1254406 w 1254406"/>
              <a:gd name="connsiteY1" fmla="*/ 0 h 1206886"/>
              <a:gd name="connsiteX2" fmla="*/ 829390 w 1254406"/>
              <a:gd name="connsiteY2" fmla="*/ 1206886 h 1206886"/>
              <a:gd name="connsiteX3" fmla="*/ 0 w 1254406"/>
              <a:gd name="connsiteY3" fmla="*/ 1176104 h 1206886"/>
              <a:gd name="connsiteX4" fmla="*/ 467488 w 1254406"/>
              <a:gd name="connsiteY4" fmla="*/ 102644 h 12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406" h="1206886">
                <a:moveTo>
                  <a:pt x="467488" y="102644"/>
                </a:moveTo>
                <a:lnTo>
                  <a:pt x="1254406" y="0"/>
                </a:lnTo>
                <a:lnTo>
                  <a:pt x="829390" y="1206886"/>
                </a:lnTo>
                <a:lnTo>
                  <a:pt x="0" y="1176104"/>
                </a:lnTo>
                <a:lnTo>
                  <a:pt x="467488" y="10264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5">
            <a:extLst>
              <a:ext uri="{FF2B5EF4-FFF2-40B4-BE49-F238E27FC236}">
                <a16:creationId xmlns:a16="http://schemas.microsoft.com/office/drawing/2014/main" id="{BA29F19D-5690-E2BC-076A-B3E08AD0A319}"/>
              </a:ext>
            </a:extLst>
          </p:cNvPr>
          <p:cNvSpPr/>
          <p:nvPr/>
        </p:nvSpPr>
        <p:spPr>
          <a:xfrm rot="3336942">
            <a:off x="764627" y="4950704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F9813D-0BF4-6475-5927-6982F5C80267}"/>
              </a:ext>
            </a:extLst>
          </p:cNvPr>
          <p:cNvSpPr txBox="1"/>
          <p:nvPr/>
        </p:nvSpPr>
        <p:spPr>
          <a:xfrm>
            <a:off x="479323" y="5654202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43098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Tijdelijke aanduiding voor afbeelding 11" descr="Afbeelding met kaart, tekst&#10;&#10;Automatisch gegenereerde beschrijving">
            <a:extLst>
              <a:ext uri="{FF2B5EF4-FFF2-40B4-BE49-F238E27FC236}">
                <a16:creationId xmlns:a16="http://schemas.microsoft.com/office/drawing/2014/main" id="{552CB5C4-8F9E-FE18-D696-85A3ACC7B8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8423" b="28423"/>
          <a:stretch>
            <a:fillRect/>
          </a:stretch>
        </p:blipFill>
        <p:spPr/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FDE3D4CB-D924-5A80-8B5D-734E13A570CF}"/>
              </a:ext>
            </a:extLst>
          </p:cNvPr>
          <p:cNvSpPr/>
          <p:nvPr/>
        </p:nvSpPr>
        <p:spPr>
          <a:xfrm>
            <a:off x="10477144" y="2179178"/>
            <a:ext cx="734938" cy="734938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A8FA696-8662-B1AD-A230-1DA6AB4E2660}"/>
              </a:ext>
            </a:extLst>
          </p:cNvPr>
          <p:cNvSpPr/>
          <p:nvPr/>
        </p:nvSpPr>
        <p:spPr>
          <a:xfrm>
            <a:off x="11387790" y="1384418"/>
            <a:ext cx="237858" cy="237858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64AB336-1DA1-1DB0-8953-7BE2E6F62F98}"/>
              </a:ext>
            </a:extLst>
          </p:cNvPr>
          <p:cNvSpPr/>
          <p:nvPr/>
        </p:nvSpPr>
        <p:spPr>
          <a:xfrm>
            <a:off x="10364430" y="3243840"/>
            <a:ext cx="187295" cy="187295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011FDBF-D2AF-1897-AB05-9E9508D9CE3C}"/>
              </a:ext>
            </a:extLst>
          </p:cNvPr>
          <p:cNvSpPr/>
          <p:nvPr/>
        </p:nvSpPr>
        <p:spPr>
          <a:xfrm>
            <a:off x="9955849" y="3037473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1A068B68-B4A1-07A7-2693-56F62AF788B0}"/>
              </a:ext>
            </a:extLst>
          </p:cNvPr>
          <p:cNvSpPr/>
          <p:nvPr/>
        </p:nvSpPr>
        <p:spPr>
          <a:xfrm>
            <a:off x="8675664" y="3596548"/>
            <a:ext cx="362290" cy="36229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AB63776-035C-73A5-5C7B-A3F93CE36F20}"/>
              </a:ext>
            </a:extLst>
          </p:cNvPr>
          <p:cNvSpPr/>
          <p:nvPr/>
        </p:nvSpPr>
        <p:spPr>
          <a:xfrm>
            <a:off x="8675664" y="4267304"/>
            <a:ext cx="205100" cy="2051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754D082D-7C07-12BF-35B8-D8CB47998E3F}"/>
              </a:ext>
            </a:extLst>
          </p:cNvPr>
          <p:cNvSpPr/>
          <p:nvPr/>
        </p:nvSpPr>
        <p:spPr>
          <a:xfrm>
            <a:off x="3048041" y="3480207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1A1AF41-4B75-E475-E4B5-D5C9D0F3CC48}"/>
              </a:ext>
            </a:extLst>
          </p:cNvPr>
          <p:cNvSpPr txBox="1"/>
          <p:nvPr/>
        </p:nvSpPr>
        <p:spPr>
          <a:xfrm>
            <a:off x="9576082" y="2211529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Twickel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4.300 ha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7BA2E8C-B6ED-898A-4ED3-4103F5EFFFFD}"/>
              </a:ext>
            </a:extLst>
          </p:cNvPr>
          <p:cNvSpPr txBox="1"/>
          <p:nvPr/>
        </p:nvSpPr>
        <p:spPr>
          <a:xfrm>
            <a:off x="8882447" y="2945273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Nettelhorst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114 ha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D28E2CD-4BB3-24F7-4019-326BC5B7F800}"/>
              </a:ext>
            </a:extLst>
          </p:cNvPr>
          <p:cNvSpPr txBox="1"/>
          <p:nvPr/>
        </p:nvSpPr>
        <p:spPr>
          <a:xfrm>
            <a:off x="10192411" y="3396585"/>
            <a:ext cx="1811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 te Borculo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F27C2BD-8C44-1481-4340-FE1C96B6C242}"/>
              </a:ext>
            </a:extLst>
          </p:cNvPr>
          <p:cNvSpPr txBox="1"/>
          <p:nvPr/>
        </p:nvSpPr>
        <p:spPr>
          <a:xfrm>
            <a:off x="9928593" y="1110790"/>
            <a:ext cx="2339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Lage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Brecklenkamp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500 ha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68C5965-B5C6-A627-FA39-643401DC5674}"/>
              </a:ext>
            </a:extLst>
          </p:cNvPr>
          <p:cNvSpPr txBox="1"/>
          <p:nvPr/>
        </p:nvSpPr>
        <p:spPr>
          <a:xfrm>
            <a:off x="9022739" y="3622138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 te Dieren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1.000 ha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DE1B005-06AE-A7E6-D928-DF83BE867388}"/>
              </a:ext>
            </a:extLst>
          </p:cNvPr>
          <p:cNvSpPr txBox="1"/>
          <p:nvPr/>
        </p:nvSpPr>
        <p:spPr>
          <a:xfrm>
            <a:off x="6869915" y="4217061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Geldersche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Waard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300 ha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613A6AD-9E40-BD2B-0B40-D53BDA173CB1}"/>
              </a:ext>
            </a:extLst>
          </p:cNvPr>
          <p:cNvSpPr txBox="1"/>
          <p:nvPr/>
        </p:nvSpPr>
        <p:spPr>
          <a:xfrm>
            <a:off x="3208794" y="3406694"/>
            <a:ext cx="1916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Zuidwijk en Santhorst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220 ha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446C893-F73A-A142-8A76-770F26A5F4B1}"/>
              </a:ext>
            </a:extLst>
          </p:cNvPr>
          <p:cNvSpPr txBox="1"/>
          <p:nvPr/>
        </p:nvSpPr>
        <p:spPr>
          <a:xfrm>
            <a:off x="642896" y="533379"/>
            <a:ext cx="3843646" cy="2336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The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numbers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alaSansPro" panose="020B050403010102010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ca 7.000 ha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50%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agricultural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50%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nature reserves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monumental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161EA2E-5E96-7431-068C-57224AB1BD11}"/>
              </a:ext>
            </a:extLst>
          </p:cNvPr>
          <p:cNvSpPr/>
          <p:nvPr/>
        </p:nvSpPr>
        <p:spPr>
          <a:xfrm>
            <a:off x="6214966" y="3696587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5675A3-A4BE-11F3-72F0-60E92339C7FD}"/>
              </a:ext>
            </a:extLst>
          </p:cNvPr>
          <p:cNvSpPr txBox="1"/>
          <p:nvPr/>
        </p:nvSpPr>
        <p:spPr>
          <a:xfrm>
            <a:off x="6375719" y="3623074"/>
            <a:ext cx="191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Zuylestein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156 ha</a:t>
            </a:r>
          </a:p>
        </p:txBody>
      </p:sp>
    </p:spTree>
    <p:extLst>
      <p:ext uri="{BB962C8B-B14F-4D97-AF65-F5344CB8AC3E}">
        <p14:creationId xmlns:p14="http://schemas.microsoft.com/office/powerpoint/2010/main" val="3815172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" name="Pijl: omlaag 5">
            <a:extLst>
              <a:ext uri="{FF2B5EF4-FFF2-40B4-BE49-F238E27FC236}">
                <a16:creationId xmlns:a16="http://schemas.microsoft.com/office/drawing/2014/main" id="{890892A4-BB38-3F8A-10F5-6A25B6DC10A5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25074C3-0AFE-AEF1-9E64-352829E5699C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8423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ijl: omlaag 5">
            <a:extLst>
              <a:ext uri="{FF2B5EF4-FFF2-40B4-BE49-F238E27FC236}">
                <a16:creationId xmlns:a16="http://schemas.microsoft.com/office/drawing/2014/main" id="{063575E1-3A79-F965-357C-1E17AF18B2D6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CD406DB-3AE0-8CE0-2513-6BCE5B7764C3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15448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4764483-7641-60FD-1823-F6CE5CC9AFEE}"/>
              </a:ext>
            </a:extLst>
          </p:cNvPr>
          <p:cNvSpPr/>
          <p:nvPr/>
        </p:nvSpPr>
        <p:spPr>
          <a:xfrm>
            <a:off x="3386158" y="3321000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8B531DC-0C85-9187-3B28-A0FE787999DA}"/>
              </a:ext>
            </a:extLst>
          </p:cNvPr>
          <p:cNvCxnSpPr>
            <a:cxnSpLocks/>
          </p:cNvCxnSpPr>
          <p:nvPr/>
        </p:nvCxnSpPr>
        <p:spPr>
          <a:xfrm flipH="1" flipV="1">
            <a:off x="3494158" y="3375000"/>
            <a:ext cx="4440167" cy="54119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jl: omlaag 5">
            <a:extLst>
              <a:ext uri="{FF2B5EF4-FFF2-40B4-BE49-F238E27FC236}">
                <a16:creationId xmlns:a16="http://schemas.microsoft.com/office/drawing/2014/main" id="{27DE5CFA-D236-7F0E-837F-C380EE1B2C2F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D4EC521-8CD0-963C-0E7E-6F4C26634DCA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98484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Green </a:t>
            </a:r>
            <a:r>
              <a:rPr lang="nl-NL" sz="1400" dirty="0" err="1"/>
              <a:t>Houses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Cold</a:t>
            </a:r>
            <a:r>
              <a:rPr lang="nl-NL" sz="1400" dirty="0"/>
              <a:t> frames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4764483-7641-60FD-1823-F6CE5CC9AFEE}"/>
              </a:ext>
            </a:extLst>
          </p:cNvPr>
          <p:cNvSpPr/>
          <p:nvPr/>
        </p:nvSpPr>
        <p:spPr>
          <a:xfrm>
            <a:off x="3386158" y="3321000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8B531DC-0C85-9187-3B28-A0FE787999DA}"/>
              </a:ext>
            </a:extLst>
          </p:cNvPr>
          <p:cNvCxnSpPr>
            <a:cxnSpLocks/>
          </p:cNvCxnSpPr>
          <p:nvPr/>
        </p:nvCxnSpPr>
        <p:spPr>
          <a:xfrm flipH="1" flipV="1">
            <a:off x="3494158" y="3375000"/>
            <a:ext cx="4440167" cy="54119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348CB1AC-9070-F0C8-A8C9-C9242A4D4603}"/>
              </a:ext>
            </a:extLst>
          </p:cNvPr>
          <p:cNvSpPr/>
          <p:nvPr/>
        </p:nvSpPr>
        <p:spPr>
          <a:xfrm>
            <a:off x="2100283" y="3503006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46E33A0-AB02-A8AE-1A68-0EFE9247B46C}"/>
              </a:ext>
            </a:extLst>
          </p:cNvPr>
          <p:cNvCxnSpPr>
            <a:cxnSpLocks/>
          </p:cNvCxnSpPr>
          <p:nvPr/>
        </p:nvCxnSpPr>
        <p:spPr>
          <a:xfrm flipH="1" flipV="1">
            <a:off x="2208283" y="3557006"/>
            <a:ext cx="5726042" cy="753462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jl: omlaag 5">
            <a:extLst>
              <a:ext uri="{FF2B5EF4-FFF2-40B4-BE49-F238E27FC236}">
                <a16:creationId xmlns:a16="http://schemas.microsoft.com/office/drawing/2014/main" id="{5F09C578-C474-796A-E515-2327AAB1129C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16E1CA-6264-917D-0B7F-DA5850CA7604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118919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Green </a:t>
            </a:r>
            <a:r>
              <a:rPr lang="nl-NL" sz="1400" dirty="0" err="1"/>
              <a:t>Houses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Cold</a:t>
            </a:r>
            <a:r>
              <a:rPr lang="nl-NL" sz="1400" dirty="0"/>
              <a:t> frames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Flower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4764483-7641-60FD-1823-F6CE5CC9AFEE}"/>
              </a:ext>
            </a:extLst>
          </p:cNvPr>
          <p:cNvSpPr/>
          <p:nvPr/>
        </p:nvSpPr>
        <p:spPr>
          <a:xfrm>
            <a:off x="3386158" y="3321000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8B531DC-0C85-9187-3B28-A0FE787999DA}"/>
              </a:ext>
            </a:extLst>
          </p:cNvPr>
          <p:cNvCxnSpPr>
            <a:cxnSpLocks/>
          </p:cNvCxnSpPr>
          <p:nvPr/>
        </p:nvCxnSpPr>
        <p:spPr>
          <a:xfrm flipH="1" flipV="1">
            <a:off x="3494158" y="3375000"/>
            <a:ext cx="4440167" cy="54119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348CB1AC-9070-F0C8-A8C9-C9242A4D4603}"/>
              </a:ext>
            </a:extLst>
          </p:cNvPr>
          <p:cNvSpPr/>
          <p:nvPr/>
        </p:nvSpPr>
        <p:spPr>
          <a:xfrm>
            <a:off x="2100283" y="3503006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46E33A0-AB02-A8AE-1A68-0EFE9247B46C}"/>
              </a:ext>
            </a:extLst>
          </p:cNvPr>
          <p:cNvCxnSpPr>
            <a:cxnSpLocks/>
          </p:cNvCxnSpPr>
          <p:nvPr/>
        </p:nvCxnSpPr>
        <p:spPr>
          <a:xfrm flipH="1" flipV="1">
            <a:off x="2208283" y="3557006"/>
            <a:ext cx="5726042" cy="753462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1902495D-E51F-9F29-C80F-203F92A91079}"/>
              </a:ext>
            </a:extLst>
          </p:cNvPr>
          <p:cNvSpPr/>
          <p:nvPr/>
        </p:nvSpPr>
        <p:spPr>
          <a:xfrm>
            <a:off x="4062749" y="4098533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90F8C76-1ABD-9444-F055-4F4DDE69CBAD}"/>
              </a:ext>
            </a:extLst>
          </p:cNvPr>
          <p:cNvCxnSpPr>
            <a:cxnSpLocks/>
          </p:cNvCxnSpPr>
          <p:nvPr/>
        </p:nvCxnSpPr>
        <p:spPr>
          <a:xfrm flipH="1" flipV="1">
            <a:off x="4170749" y="4152533"/>
            <a:ext cx="3763576" cy="563455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jl: omlaag 5">
            <a:extLst>
              <a:ext uri="{FF2B5EF4-FFF2-40B4-BE49-F238E27FC236}">
                <a16:creationId xmlns:a16="http://schemas.microsoft.com/office/drawing/2014/main" id="{49B0FA08-A17C-A9C6-B340-C2C181926EA2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F8DF835-CBBA-C98F-51A1-37663EC109F9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764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Green </a:t>
            </a:r>
            <a:r>
              <a:rPr lang="nl-NL" sz="1400" dirty="0" err="1"/>
              <a:t>Houses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Cold</a:t>
            </a:r>
            <a:r>
              <a:rPr lang="nl-NL" sz="1400" dirty="0"/>
              <a:t> frames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Flower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Pond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4764483-7641-60FD-1823-F6CE5CC9AFEE}"/>
              </a:ext>
            </a:extLst>
          </p:cNvPr>
          <p:cNvSpPr/>
          <p:nvPr/>
        </p:nvSpPr>
        <p:spPr>
          <a:xfrm>
            <a:off x="3386158" y="3321000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8B531DC-0C85-9187-3B28-A0FE787999DA}"/>
              </a:ext>
            </a:extLst>
          </p:cNvPr>
          <p:cNvCxnSpPr>
            <a:cxnSpLocks/>
          </p:cNvCxnSpPr>
          <p:nvPr/>
        </p:nvCxnSpPr>
        <p:spPr>
          <a:xfrm flipH="1" flipV="1">
            <a:off x="3494158" y="3375000"/>
            <a:ext cx="4440167" cy="54119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348CB1AC-9070-F0C8-A8C9-C9242A4D4603}"/>
              </a:ext>
            </a:extLst>
          </p:cNvPr>
          <p:cNvSpPr/>
          <p:nvPr/>
        </p:nvSpPr>
        <p:spPr>
          <a:xfrm>
            <a:off x="2100283" y="3503006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46E33A0-AB02-A8AE-1A68-0EFE9247B46C}"/>
              </a:ext>
            </a:extLst>
          </p:cNvPr>
          <p:cNvCxnSpPr>
            <a:cxnSpLocks/>
          </p:cNvCxnSpPr>
          <p:nvPr/>
        </p:nvCxnSpPr>
        <p:spPr>
          <a:xfrm flipH="1" flipV="1">
            <a:off x="2208283" y="3557006"/>
            <a:ext cx="5726042" cy="753462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1902495D-E51F-9F29-C80F-203F92A91079}"/>
              </a:ext>
            </a:extLst>
          </p:cNvPr>
          <p:cNvSpPr/>
          <p:nvPr/>
        </p:nvSpPr>
        <p:spPr>
          <a:xfrm>
            <a:off x="4062749" y="4098533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90F8C76-1ABD-9444-F055-4F4DDE69CBAD}"/>
              </a:ext>
            </a:extLst>
          </p:cNvPr>
          <p:cNvCxnSpPr>
            <a:cxnSpLocks/>
          </p:cNvCxnSpPr>
          <p:nvPr/>
        </p:nvCxnSpPr>
        <p:spPr>
          <a:xfrm flipH="1" flipV="1">
            <a:off x="4170749" y="4152533"/>
            <a:ext cx="3763576" cy="563455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234FECF5-6B1D-8BC5-5157-C529941F4569}"/>
              </a:ext>
            </a:extLst>
          </p:cNvPr>
          <p:cNvSpPr/>
          <p:nvPr/>
        </p:nvSpPr>
        <p:spPr>
          <a:xfrm>
            <a:off x="3494158" y="4597239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4AFF31F-AB71-5773-74A6-22CAD293F065}"/>
              </a:ext>
            </a:extLst>
          </p:cNvPr>
          <p:cNvCxnSpPr>
            <a:cxnSpLocks/>
          </p:cNvCxnSpPr>
          <p:nvPr/>
        </p:nvCxnSpPr>
        <p:spPr>
          <a:xfrm flipH="1" flipV="1">
            <a:off x="3602158" y="4651239"/>
            <a:ext cx="4332167" cy="509455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jl: omlaag 5">
            <a:extLst>
              <a:ext uri="{FF2B5EF4-FFF2-40B4-BE49-F238E27FC236}">
                <a16:creationId xmlns:a16="http://schemas.microsoft.com/office/drawing/2014/main" id="{F349EB9F-6F0B-4667-68D0-2D1FFF40FC7B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8A38450-7CBC-3EEE-C35C-EE96133DBE5C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07344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Spatial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Twickel </a:t>
            </a:r>
            <a:r>
              <a:rPr lang="nl-NL" sz="1400" dirty="0" err="1"/>
              <a:t>castle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Space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grow</a:t>
            </a:r>
            <a:r>
              <a:rPr lang="nl-NL" sz="1400" dirty="0"/>
              <a:t> new </a:t>
            </a:r>
            <a:r>
              <a:rPr lang="nl-NL" sz="1400" dirty="0" err="1"/>
              <a:t>espaliers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Green </a:t>
            </a:r>
            <a:r>
              <a:rPr lang="nl-NL" sz="1400" dirty="0" err="1"/>
              <a:t>Houses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Cold</a:t>
            </a:r>
            <a:r>
              <a:rPr lang="nl-NL" sz="1400" dirty="0"/>
              <a:t> frames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 err="1"/>
              <a:t>Flower</a:t>
            </a:r>
            <a:r>
              <a:rPr lang="nl-NL" sz="1400" dirty="0"/>
              <a:t> </a:t>
            </a:r>
            <a:r>
              <a:rPr lang="nl-NL" sz="1400" dirty="0" err="1"/>
              <a:t>beds</a:t>
            </a:r>
            <a:endParaRPr lang="nl-NL" sz="1400" dirty="0"/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Pond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nl-NL" sz="1400" dirty="0"/>
              <a:t>Commercial plant </a:t>
            </a:r>
            <a:r>
              <a:rPr lang="nl-NL" sz="1400" dirty="0" err="1"/>
              <a:t>grower</a:t>
            </a: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17DE45F2-1250-0A7F-44DF-2773AB0825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9406" r="23460"/>
          <a:stretch/>
        </p:blipFill>
        <p:spPr>
          <a:xfrm>
            <a:off x="0" y="0"/>
            <a:ext cx="7461956" cy="625225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D41278F-20A3-5902-F0BC-7C85C9CC0A33}"/>
              </a:ext>
            </a:extLst>
          </p:cNvPr>
          <p:cNvGrpSpPr/>
          <p:nvPr/>
        </p:nvGrpSpPr>
        <p:grpSpPr>
          <a:xfrm>
            <a:off x="3109933" y="1306759"/>
            <a:ext cx="4911319" cy="1692652"/>
            <a:chOff x="3109933" y="1306759"/>
            <a:chExt cx="4911319" cy="1692652"/>
          </a:xfrm>
        </p:grpSpPr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1F21AF64-8F4D-1C8E-BEF7-7F9977D9F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8408" y="1379809"/>
              <a:ext cx="4812844" cy="1619602"/>
            </a:xfrm>
            <a:prstGeom prst="line">
              <a:avLst/>
            </a:prstGeom>
            <a:ln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02FDF9C7-5823-1902-B01F-1B65000B4F49}"/>
                </a:ext>
              </a:extLst>
            </p:cNvPr>
            <p:cNvSpPr/>
            <p:nvPr/>
          </p:nvSpPr>
          <p:spPr>
            <a:xfrm>
              <a:off x="3109933" y="1306759"/>
              <a:ext cx="108000" cy="108000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4764483-7641-60FD-1823-F6CE5CC9AFEE}"/>
              </a:ext>
            </a:extLst>
          </p:cNvPr>
          <p:cNvSpPr/>
          <p:nvPr/>
        </p:nvSpPr>
        <p:spPr>
          <a:xfrm>
            <a:off x="3386158" y="3321000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8B531DC-0C85-9187-3B28-A0FE787999DA}"/>
              </a:ext>
            </a:extLst>
          </p:cNvPr>
          <p:cNvCxnSpPr>
            <a:cxnSpLocks/>
          </p:cNvCxnSpPr>
          <p:nvPr/>
        </p:nvCxnSpPr>
        <p:spPr>
          <a:xfrm flipH="1" flipV="1">
            <a:off x="3494158" y="3375000"/>
            <a:ext cx="4440167" cy="54119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>
            <a:extLst>
              <a:ext uri="{FF2B5EF4-FFF2-40B4-BE49-F238E27FC236}">
                <a16:creationId xmlns:a16="http://schemas.microsoft.com/office/drawing/2014/main" id="{348CB1AC-9070-F0C8-A8C9-C9242A4D4603}"/>
              </a:ext>
            </a:extLst>
          </p:cNvPr>
          <p:cNvSpPr/>
          <p:nvPr/>
        </p:nvSpPr>
        <p:spPr>
          <a:xfrm>
            <a:off x="2100283" y="3503006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46E33A0-AB02-A8AE-1A68-0EFE9247B46C}"/>
              </a:ext>
            </a:extLst>
          </p:cNvPr>
          <p:cNvCxnSpPr>
            <a:cxnSpLocks/>
          </p:cNvCxnSpPr>
          <p:nvPr/>
        </p:nvCxnSpPr>
        <p:spPr>
          <a:xfrm flipH="1" flipV="1">
            <a:off x="2208283" y="3557006"/>
            <a:ext cx="5726042" cy="753462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al 14">
            <a:extLst>
              <a:ext uri="{FF2B5EF4-FFF2-40B4-BE49-F238E27FC236}">
                <a16:creationId xmlns:a16="http://schemas.microsoft.com/office/drawing/2014/main" id="{1902495D-E51F-9F29-C80F-203F92A91079}"/>
              </a:ext>
            </a:extLst>
          </p:cNvPr>
          <p:cNvSpPr/>
          <p:nvPr/>
        </p:nvSpPr>
        <p:spPr>
          <a:xfrm>
            <a:off x="4062749" y="4098533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90F8C76-1ABD-9444-F055-4F4DDE69CBAD}"/>
              </a:ext>
            </a:extLst>
          </p:cNvPr>
          <p:cNvCxnSpPr>
            <a:cxnSpLocks/>
          </p:cNvCxnSpPr>
          <p:nvPr/>
        </p:nvCxnSpPr>
        <p:spPr>
          <a:xfrm flipH="1" flipV="1">
            <a:off x="4170749" y="4152533"/>
            <a:ext cx="3763576" cy="563455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al 16">
            <a:extLst>
              <a:ext uri="{FF2B5EF4-FFF2-40B4-BE49-F238E27FC236}">
                <a16:creationId xmlns:a16="http://schemas.microsoft.com/office/drawing/2014/main" id="{234FECF5-6B1D-8BC5-5157-C529941F4569}"/>
              </a:ext>
            </a:extLst>
          </p:cNvPr>
          <p:cNvSpPr/>
          <p:nvPr/>
        </p:nvSpPr>
        <p:spPr>
          <a:xfrm>
            <a:off x="3494158" y="4597239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4AFF31F-AB71-5773-74A6-22CAD293F065}"/>
              </a:ext>
            </a:extLst>
          </p:cNvPr>
          <p:cNvCxnSpPr>
            <a:cxnSpLocks/>
          </p:cNvCxnSpPr>
          <p:nvPr/>
        </p:nvCxnSpPr>
        <p:spPr>
          <a:xfrm flipH="1" flipV="1">
            <a:off x="3602158" y="4651239"/>
            <a:ext cx="4332167" cy="509455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>
            <a:extLst>
              <a:ext uri="{FF2B5EF4-FFF2-40B4-BE49-F238E27FC236}">
                <a16:creationId xmlns:a16="http://schemas.microsoft.com/office/drawing/2014/main" id="{AC4A1729-3739-62FC-73AE-70DDD73406FF}"/>
              </a:ext>
            </a:extLst>
          </p:cNvPr>
          <p:cNvSpPr/>
          <p:nvPr/>
        </p:nvSpPr>
        <p:spPr>
          <a:xfrm>
            <a:off x="2735044" y="516069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FAA56109-0FD1-89CF-2C3D-E7FCC2B4B3AE}"/>
              </a:ext>
            </a:extLst>
          </p:cNvPr>
          <p:cNvCxnSpPr>
            <a:cxnSpLocks/>
          </p:cNvCxnSpPr>
          <p:nvPr/>
        </p:nvCxnSpPr>
        <p:spPr>
          <a:xfrm flipH="1" flipV="1">
            <a:off x="2843044" y="5214694"/>
            <a:ext cx="5178208" cy="356553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al 33">
            <a:extLst>
              <a:ext uri="{FF2B5EF4-FFF2-40B4-BE49-F238E27FC236}">
                <a16:creationId xmlns:a16="http://schemas.microsoft.com/office/drawing/2014/main" id="{0B4CCED1-1299-AF98-98B8-DF2A330DAF29}"/>
              </a:ext>
            </a:extLst>
          </p:cNvPr>
          <p:cNvSpPr/>
          <p:nvPr/>
        </p:nvSpPr>
        <p:spPr>
          <a:xfrm>
            <a:off x="3871933" y="3112634"/>
            <a:ext cx="108000" cy="10800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B0CCD81E-2079-5350-291C-431B87A4EDC9}"/>
              </a:ext>
            </a:extLst>
          </p:cNvPr>
          <p:cNvCxnSpPr>
            <a:cxnSpLocks/>
          </p:cNvCxnSpPr>
          <p:nvPr/>
        </p:nvCxnSpPr>
        <p:spPr>
          <a:xfrm flipH="1" flipV="1">
            <a:off x="3979933" y="3166634"/>
            <a:ext cx="3954392" cy="290340"/>
          </a:xfrm>
          <a:prstGeom prst="line">
            <a:avLst/>
          </a:prstGeom>
          <a:ln>
            <a:solidFill>
              <a:srgbClr val="66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jl: omlaag 5">
            <a:extLst>
              <a:ext uri="{FF2B5EF4-FFF2-40B4-BE49-F238E27FC236}">
                <a16:creationId xmlns:a16="http://schemas.microsoft.com/office/drawing/2014/main" id="{FB81F44C-4A4E-2B59-C8EF-357D136DE48F}"/>
              </a:ext>
            </a:extLst>
          </p:cNvPr>
          <p:cNvSpPr/>
          <p:nvPr/>
        </p:nvSpPr>
        <p:spPr>
          <a:xfrm rot="4164286">
            <a:off x="528365" y="5143702"/>
            <a:ext cx="919334" cy="925724"/>
          </a:xfrm>
          <a:custGeom>
            <a:avLst/>
            <a:gdLst>
              <a:gd name="connsiteX0" fmla="*/ 0 w 1088828"/>
              <a:gd name="connsiteY0" fmla="*/ 370390 h 740780"/>
              <a:gd name="connsiteX1" fmla="*/ 272207 w 1088828"/>
              <a:gd name="connsiteY1" fmla="*/ 370390 h 740780"/>
              <a:gd name="connsiteX2" fmla="*/ 272207 w 1088828"/>
              <a:gd name="connsiteY2" fmla="*/ 0 h 740780"/>
              <a:gd name="connsiteX3" fmla="*/ 816621 w 1088828"/>
              <a:gd name="connsiteY3" fmla="*/ 0 h 740780"/>
              <a:gd name="connsiteX4" fmla="*/ 816621 w 1088828"/>
              <a:gd name="connsiteY4" fmla="*/ 370390 h 740780"/>
              <a:gd name="connsiteX5" fmla="*/ 1088828 w 1088828"/>
              <a:gd name="connsiteY5" fmla="*/ 370390 h 740780"/>
              <a:gd name="connsiteX6" fmla="*/ 544414 w 1088828"/>
              <a:gd name="connsiteY6" fmla="*/ 740780 h 740780"/>
              <a:gd name="connsiteX7" fmla="*/ 0 w 1088828"/>
              <a:gd name="connsiteY7" fmla="*/ 370390 h 740780"/>
              <a:gd name="connsiteX0" fmla="*/ 0 w 1088828"/>
              <a:gd name="connsiteY0" fmla="*/ 679601 h 1049991"/>
              <a:gd name="connsiteX1" fmla="*/ 272207 w 1088828"/>
              <a:gd name="connsiteY1" fmla="*/ 679601 h 1049991"/>
              <a:gd name="connsiteX2" fmla="*/ 272207 w 1088828"/>
              <a:gd name="connsiteY2" fmla="*/ 309211 h 1049991"/>
              <a:gd name="connsiteX3" fmla="*/ 733686 w 1088828"/>
              <a:gd name="connsiteY3" fmla="*/ 0 h 1049991"/>
              <a:gd name="connsiteX4" fmla="*/ 816621 w 1088828"/>
              <a:gd name="connsiteY4" fmla="*/ 679601 h 1049991"/>
              <a:gd name="connsiteX5" fmla="*/ 1088828 w 1088828"/>
              <a:gd name="connsiteY5" fmla="*/ 679601 h 1049991"/>
              <a:gd name="connsiteX6" fmla="*/ 544414 w 1088828"/>
              <a:gd name="connsiteY6" fmla="*/ 1049991 h 1049991"/>
              <a:gd name="connsiteX7" fmla="*/ 0 w 1088828"/>
              <a:gd name="connsiteY7" fmla="*/ 679601 h 1049991"/>
              <a:gd name="connsiteX0" fmla="*/ 0 w 1088828"/>
              <a:gd name="connsiteY0" fmla="*/ 679601 h 999720"/>
              <a:gd name="connsiteX1" fmla="*/ 272207 w 1088828"/>
              <a:gd name="connsiteY1" fmla="*/ 679601 h 999720"/>
              <a:gd name="connsiteX2" fmla="*/ 272207 w 1088828"/>
              <a:gd name="connsiteY2" fmla="*/ 309211 h 999720"/>
              <a:gd name="connsiteX3" fmla="*/ 733686 w 1088828"/>
              <a:gd name="connsiteY3" fmla="*/ 0 h 999720"/>
              <a:gd name="connsiteX4" fmla="*/ 816621 w 1088828"/>
              <a:gd name="connsiteY4" fmla="*/ 679601 h 999720"/>
              <a:gd name="connsiteX5" fmla="*/ 1088828 w 1088828"/>
              <a:gd name="connsiteY5" fmla="*/ 679601 h 999720"/>
              <a:gd name="connsiteX6" fmla="*/ 634917 w 1088828"/>
              <a:gd name="connsiteY6" fmla="*/ 999720 h 999720"/>
              <a:gd name="connsiteX7" fmla="*/ 0 w 1088828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816621 w 1079294"/>
              <a:gd name="connsiteY4" fmla="*/ 679601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79294"/>
              <a:gd name="connsiteY0" fmla="*/ 679601 h 999720"/>
              <a:gd name="connsiteX1" fmla="*/ 272207 w 1079294"/>
              <a:gd name="connsiteY1" fmla="*/ 679601 h 999720"/>
              <a:gd name="connsiteX2" fmla="*/ 272207 w 1079294"/>
              <a:gd name="connsiteY2" fmla="*/ 309211 h 999720"/>
              <a:gd name="connsiteX3" fmla="*/ 733686 w 1079294"/>
              <a:gd name="connsiteY3" fmla="*/ 0 h 999720"/>
              <a:gd name="connsiteX4" fmla="*/ 706021 w 1079294"/>
              <a:gd name="connsiteY4" fmla="*/ 533790 h 999720"/>
              <a:gd name="connsiteX5" fmla="*/ 1079294 w 1079294"/>
              <a:gd name="connsiteY5" fmla="*/ 406595 h 999720"/>
              <a:gd name="connsiteX6" fmla="*/ 634917 w 1079294"/>
              <a:gd name="connsiteY6" fmla="*/ 999720 h 999720"/>
              <a:gd name="connsiteX7" fmla="*/ 0 w 1079294"/>
              <a:gd name="connsiteY7" fmla="*/ 679601 h 999720"/>
              <a:gd name="connsiteX0" fmla="*/ 0 w 1039081"/>
              <a:gd name="connsiteY0" fmla="*/ 805297 h 999720"/>
              <a:gd name="connsiteX1" fmla="*/ 231994 w 1039081"/>
              <a:gd name="connsiteY1" fmla="*/ 679601 h 999720"/>
              <a:gd name="connsiteX2" fmla="*/ 231994 w 1039081"/>
              <a:gd name="connsiteY2" fmla="*/ 309211 h 999720"/>
              <a:gd name="connsiteX3" fmla="*/ 693473 w 1039081"/>
              <a:gd name="connsiteY3" fmla="*/ 0 h 999720"/>
              <a:gd name="connsiteX4" fmla="*/ 665808 w 1039081"/>
              <a:gd name="connsiteY4" fmla="*/ 533790 h 999720"/>
              <a:gd name="connsiteX5" fmla="*/ 1039081 w 1039081"/>
              <a:gd name="connsiteY5" fmla="*/ 406595 h 999720"/>
              <a:gd name="connsiteX6" fmla="*/ 594704 w 1039081"/>
              <a:gd name="connsiteY6" fmla="*/ 999720 h 999720"/>
              <a:gd name="connsiteX7" fmla="*/ 0 w 1039081"/>
              <a:gd name="connsiteY7" fmla="*/ 805297 h 999720"/>
              <a:gd name="connsiteX0" fmla="*/ 0 w 1039081"/>
              <a:gd name="connsiteY0" fmla="*/ 805297 h 1020323"/>
              <a:gd name="connsiteX1" fmla="*/ 231994 w 1039081"/>
              <a:gd name="connsiteY1" fmla="*/ 679601 h 1020323"/>
              <a:gd name="connsiteX2" fmla="*/ 231994 w 1039081"/>
              <a:gd name="connsiteY2" fmla="*/ 309211 h 1020323"/>
              <a:gd name="connsiteX3" fmla="*/ 693473 w 1039081"/>
              <a:gd name="connsiteY3" fmla="*/ 0 h 1020323"/>
              <a:gd name="connsiteX4" fmla="*/ 665808 w 1039081"/>
              <a:gd name="connsiteY4" fmla="*/ 533790 h 1020323"/>
              <a:gd name="connsiteX5" fmla="*/ 1039081 w 1039081"/>
              <a:gd name="connsiteY5" fmla="*/ 406595 h 1020323"/>
              <a:gd name="connsiteX6" fmla="*/ 440352 w 1039081"/>
              <a:gd name="connsiteY6" fmla="*/ 1020323 h 1020323"/>
              <a:gd name="connsiteX7" fmla="*/ 0 w 1039081"/>
              <a:gd name="connsiteY7" fmla="*/ 805297 h 1020323"/>
              <a:gd name="connsiteX0" fmla="*/ 0 w 1039081"/>
              <a:gd name="connsiteY0" fmla="*/ 805297 h 1073123"/>
              <a:gd name="connsiteX1" fmla="*/ 231994 w 1039081"/>
              <a:gd name="connsiteY1" fmla="*/ 679601 h 1073123"/>
              <a:gd name="connsiteX2" fmla="*/ 231994 w 1039081"/>
              <a:gd name="connsiteY2" fmla="*/ 309211 h 1073123"/>
              <a:gd name="connsiteX3" fmla="*/ 693473 w 1039081"/>
              <a:gd name="connsiteY3" fmla="*/ 0 h 1073123"/>
              <a:gd name="connsiteX4" fmla="*/ 665808 w 1039081"/>
              <a:gd name="connsiteY4" fmla="*/ 533790 h 1073123"/>
              <a:gd name="connsiteX5" fmla="*/ 1039081 w 1039081"/>
              <a:gd name="connsiteY5" fmla="*/ 406595 h 1073123"/>
              <a:gd name="connsiteX6" fmla="*/ 558500 w 1039081"/>
              <a:gd name="connsiteY6" fmla="*/ 1073123 h 1073123"/>
              <a:gd name="connsiteX7" fmla="*/ 0 w 1039081"/>
              <a:gd name="connsiteY7" fmla="*/ 805297 h 1073123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65808 w 1039081"/>
              <a:gd name="connsiteY4" fmla="*/ 415136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31994 w 1039081"/>
              <a:gd name="connsiteY1" fmla="*/ 560947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86643 h 954469"/>
              <a:gd name="connsiteX1" fmla="*/ 282055 w 1039081"/>
              <a:gd name="connsiteY1" fmla="*/ 572121 h 954469"/>
              <a:gd name="connsiteX2" fmla="*/ 231994 w 1039081"/>
              <a:gd name="connsiteY2" fmla="*/ 190557 h 954469"/>
              <a:gd name="connsiteX3" fmla="*/ 682403 w 1039081"/>
              <a:gd name="connsiteY3" fmla="*/ 0 h 954469"/>
              <a:gd name="connsiteX4" fmla="*/ 697986 w 1039081"/>
              <a:gd name="connsiteY4" fmla="*/ 409105 h 954469"/>
              <a:gd name="connsiteX5" fmla="*/ 1039081 w 1039081"/>
              <a:gd name="connsiteY5" fmla="*/ 287941 h 954469"/>
              <a:gd name="connsiteX6" fmla="*/ 558500 w 1039081"/>
              <a:gd name="connsiteY6" fmla="*/ 954469 h 954469"/>
              <a:gd name="connsiteX7" fmla="*/ 0 w 1039081"/>
              <a:gd name="connsiteY7" fmla="*/ 686643 h 954469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697986 w 1039081"/>
              <a:gd name="connsiteY4" fmla="*/ 390902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39081"/>
              <a:gd name="connsiteY0" fmla="*/ 668440 h 936266"/>
              <a:gd name="connsiteX1" fmla="*/ 282055 w 1039081"/>
              <a:gd name="connsiteY1" fmla="*/ 553918 h 936266"/>
              <a:gd name="connsiteX2" fmla="*/ 231994 w 1039081"/>
              <a:gd name="connsiteY2" fmla="*/ 172354 h 936266"/>
              <a:gd name="connsiteX3" fmla="*/ 658405 w 1039081"/>
              <a:gd name="connsiteY3" fmla="*/ 0 h 936266"/>
              <a:gd name="connsiteX4" fmla="*/ 729845 w 1039081"/>
              <a:gd name="connsiteY4" fmla="*/ 378078 h 936266"/>
              <a:gd name="connsiteX5" fmla="*/ 1039081 w 1039081"/>
              <a:gd name="connsiteY5" fmla="*/ 269738 h 936266"/>
              <a:gd name="connsiteX6" fmla="*/ 558500 w 1039081"/>
              <a:gd name="connsiteY6" fmla="*/ 936266 h 936266"/>
              <a:gd name="connsiteX7" fmla="*/ 0 w 1039081"/>
              <a:gd name="connsiteY7" fmla="*/ 668440 h 936266"/>
              <a:gd name="connsiteX0" fmla="*/ 0 w 1007222"/>
              <a:gd name="connsiteY0" fmla="*/ 655617 h 936266"/>
              <a:gd name="connsiteX1" fmla="*/ 250196 w 1007222"/>
              <a:gd name="connsiteY1" fmla="*/ 553918 h 936266"/>
              <a:gd name="connsiteX2" fmla="*/ 200135 w 1007222"/>
              <a:gd name="connsiteY2" fmla="*/ 172354 h 936266"/>
              <a:gd name="connsiteX3" fmla="*/ 626546 w 1007222"/>
              <a:gd name="connsiteY3" fmla="*/ 0 h 936266"/>
              <a:gd name="connsiteX4" fmla="*/ 697986 w 1007222"/>
              <a:gd name="connsiteY4" fmla="*/ 378078 h 936266"/>
              <a:gd name="connsiteX5" fmla="*/ 1007222 w 1007222"/>
              <a:gd name="connsiteY5" fmla="*/ 269738 h 936266"/>
              <a:gd name="connsiteX6" fmla="*/ 526641 w 1007222"/>
              <a:gd name="connsiteY6" fmla="*/ 936266 h 936266"/>
              <a:gd name="connsiteX7" fmla="*/ 0 w 1007222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00135 w 991085"/>
              <a:gd name="connsiteY2" fmla="*/ 17235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34892 w 991085"/>
              <a:gd name="connsiteY2" fmla="*/ 138430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218755 w 991085"/>
              <a:gd name="connsiteY2" fmla="*/ 162012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697986 w 991085"/>
              <a:gd name="connsiteY4" fmla="*/ 378078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50196 w 991085"/>
              <a:gd name="connsiteY1" fmla="*/ 553918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655617 h 936266"/>
              <a:gd name="connsiteX1" fmla="*/ 273778 w 991085"/>
              <a:gd name="connsiteY1" fmla="*/ 570056 h 936266"/>
              <a:gd name="connsiteX2" fmla="*/ 195173 w 991085"/>
              <a:gd name="connsiteY2" fmla="*/ 145874 h 936266"/>
              <a:gd name="connsiteX3" fmla="*/ 626546 w 991085"/>
              <a:gd name="connsiteY3" fmla="*/ 0 h 936266"/>
              <a:gd name="connsiteX4" fmla="*/ 724465 w 991085"/>
              <a:gd name="connsiteY4" fmla="*/ 373115 h 936266"/>
              <a:gd name="connsiteX5" fmla="*/ 991085 w 991085"/>
              <a:gd name="connsiteY5" fmla="*/ 293320 h 936266"/>
              <a:gd name="connsiteX6" fmla="*/ 526641 w 991085"/>
              <a:gd name="connsiteY6" fmla="*/ 936266 h 936266"/>
              <a:gd name="connsiteX7" fmla="*/ 0 w 991085"/>
              <a:gd name="connsiteY7" fmla="*/ 655617 h 936266"/>
              <a:gd name="connsiteX0" fmla="*/ 0 w 991085"/>
              <a:gd name="connsiteY0" fmla="*/ 703198 h 983847"/>
              <a:gd name="connsiteX1" fmla="*/ 273778 w 991085"/>
              <a:gd name="connsiteY1" fmla="*/ 617637 h 983847"/>
              <a:gd name="connsiteX2" fmla="*/ 195173 w 991085"/>
              <a:gd name="connsiteY2" fmla="*/ 193455 h 983847"/>
              <a:gd name="connsiteX3" fmla="*/ 624480 w 991085"/>
              <a:gd name="connsiteY3" fmla="*/ 0 h 983847"/>
              <a:gd name="connsiteX4" fmla="*/ 724465 w 991085"/>
              <a:gd name="connsiteY4" fmla="*/ 420696 h 983847"/>
              <a:gd name="connsiteX5" fmla="*/ 991085 w 991085"/>
              <a:gd name="connsiteY5" fmla="*/ 340901 h 983847"/>
              <a:gd name="connsiteX6" fmla="*/ 526641 w 991085"/>
              <a:gd name="connsiteY6" fmla="*/ 983847 h 983847"/>
              <a:gd name="connsiteX7" fmla="*/ 0 w 991085"/>
              <a:gd name="connsiteY7" fmla="*/ 703198 h 983847"/>
              <a:gd name="connsiteX0" fmla="*/ 0 w 991085"/>
              <a:gd name="connsiteY0" fmla="*/ 671339 h 951988"/>
              <a:gd name="connsiteX1" fmla="*/ 273778 w 991085"/>
              <a:gd name="connsiteY1" fmla="*/ 585778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991085"/>
              <a:gd name="connsiteY0" fmla="*/ 671339 h 951988"/>
              <a:gd name="connsiteX1" fmla="*/ 282055 w 991085"/>
              <a:gd name="connsiteY1" fmla="*/ 556817 h 951988"/>
              <a:gd name="connsiteX2" fmla="*/ 195173 w 991085"/>
              <a:gd name="connsiteY2" fmla="*/ 161596 h 951988"/>
              <a:gd name="connsiteX3" fmla="*/ 637305 w 991085"/>
              <a:gd name="connsiteY3" fmla="*/ 0 h 951988"/>
              <a:gd name="connsiteX4" fmla="*/ 724465 w 991085"/>
              <a:gd name="connsiteY4" fmla="*/ 388837 h 951988"/>
              <a:gd name="connsiteX5" fmla="*/ 991085 w 991085"/>
              <a:gd name="connsiteY5" fmla="*/ 309042 h 951988"/>
              <a:gd name="connsiteX6" fmla="*/ 526641 w 991085"/>
              <a:gd name="connsiteY6" fmla="*/ 951988 h 951988"/>
              <a:gd name="connsiteX7" fmla="*/ 0 w 991085"/>
              <a:gd name="connsiteY7" fmla="*/ 671339 h 951988"/>
              <a:gd name="connsiteX0" fmla="*/ 0 w 1019914"/>
              <a:gd name="connsiteY0" fmla="*/ 687353 h 951988"/>
              <a:gd name="connsiteX1" fmla="*/ 310884 w 1019914"/>
              <a:gd name="connsiteY1" fmla="*/ 556817 h 951988"/>
              <a:gd name="connsiteX2" fmla="*/ 224002 w 1019914"/>
              <a:gd name="connsiteY2" fmla="*/ 161596 h 951988"/>
              <a:gd name="connsiteX3" fmla="*/ 666134 w 1019914"/>
              <a:gd name="connsiteY3" fmla="*/ 0 h 951988"/>
              <a:gd name="connsiteX4" fmla="*/ 753294 w 1019914"/>
              <a:gd name="connsiteY4" fmla="*/ 388837 h 951988"/>
              <a:gd name="connsiteX5" fmla="*/ 1019914 w 1019914"/>
              <a:gd name="connsiteY5" fmla="*/ 309042 h 951988"/>
              <a:gd name="connsiteX6" fmla="*/ 555470 w 1019914"/>
              <a:gd name="connsiteY6" fmla="*/ 951988 h 951988"/>
              <a:gd name="connsiteX7" fmla="*/ 0 w 1019914"/>
              <a:gd name="connsiteY7" fmla="*/ 687353 h 951988"/>
              <a:gd name="connsiteX0" fmla="*/ 0 w 919334"/>
              <a:gd name="connsiteY0" fmla="*/ 657890 h 951988"/>
              <a:gd name="connsiteX1" fmla="*/ 210304 w 919334"/>
              <a:gd name="connsiteY1" fmla="*/ 556817 h 951988"/>
              <a:gd name="connsiteX2" fmla="*/ 123422 w 919334"/>
              <a:gd name="connsiteY2" fmla="*/ 161596 h 951988"/>
              <a:gd name="connsiteX3" fmla="*/ 565554 w 919334"/>
              <a:gd name="connsiteY3" fmla="*/ 0 h 951988"/>
              <a:gd name="connsiteX4" fmla="*/ 652714 w 919334"/>
              <a:gd name="connsiteY4" fmla="*/ 388837 h 951988"/>
              <a:gd name="connsiteX5" fmla="*/ 919334 w 919334"/>
              <a:gd name="connsiteY5" fmla="*/ 309042 h 951988"/>
              <a:gd name="connsiteX6" fmla="*/ 454890 w 919334"/>
              <a:gd name="connsiteY6" fmla="*/ 951988 h 951988"/>
              <a:gd name="connsiteX7" fmla="*/ 0 w 919334"/>
              <a:gd name="connsiteY7" fmla="*/ 657890 h 951988"/>
              <a:gd name="connsiteX0" fmla="*/ 0 w 919334"/>
              <a:gd name="connsiteY0" fmla="*/ 657890 h 925724"/>
              <a:gd name="connsiteX1" fmla="*/ 210304 w 919334"/>
              <a:gd name="connsiteY1" fmla="*/ 556817 h 925724"/>
              <a:gd name="connsiteX2" fmla="*/ 123422 w 919334"/>
              <a:gd name="connsiteY2" fmla="*/ 161596 h 925724"/>
              <a:gd name="connsiteX3" fmla="*/ 565554 w 919334"/>
              <a:gd name="connsiteY3" fmla="*/ 0 h 925724"/>
              <a:gd name="connsiteX4" fmla="*/ 652714 w 919334"/>
              <a:gd name="connsiteY4" fmla="*/ 388837 h 925724"/>
              <a:gd name="connsiteX5" fmla="*/ 919334 w 919334"/>
              <a:gd name="connsiteY5" fmla="*/ 309042 h 925724"/>
              <a:gd name="connsiteX6" fmla="*/ 481798 w 919334"/>
              <a:gd name="connsiteY6" fmla="*/ 925724 h 925724"/>
              <a:gd name="connsiteX7" fmla="*/ 0 w 919334"/>
              <a:gd name="connsiteY7" fmla="*/ 657890 h 925724"/>
              <a:gd name="connsiteX0" fmla="*/ 0 w 917091"/>
              <a:gd name="connsiteY0" fmla="*/ 641554 h 925724"/>
              <a:gd name="connsiteX1" fmla="*/ 208061 w 917091"/>
              <a:gd name="connsiteY1" fmla="*/ 556817 h 925724"/>
              <a:gd name="connsiteX2" fmla="*/ 121179 w 917091"/>
              <a:gd name="connsiteY2" fmla="*/ 161596 h 925724"/>
              <a:gd name="connsiteX3" fmla="*/ 563311 w 917091"/>
              <a:gd name="connsiteY3" fmla="*/ 0 h 925724"/>
              <a:gd name="connsiteX4" fmla="*/ 650471 w 917091"/>
              <a:gd name="connsiteY4" fmla="*/ 388837 h 925724"/>
              <a:gd name="connsiteX5" fmla="*/ 917091 w 917091"/>
              <a:gd name="connsiteY5" fmla="*/ 309042 h 925724"/>
              <a:gd name="connsiteX6" fmla="*/ 479555 w 917091"/>
              <a:gd name="connsiteY6" fmla="*/ 925724 h 925724"/>
              <a:gd name="connsiteX7" fmla="*/ 0 w 917091"/>
              <a:gd name="connsiteY7" fmla="*/ 641554 h 925724"/>
              <a:gd name="connsiteX0" fmla="*/ 0 w 919334"/>
              <a:gd name="connsiteY0" fmla="*/ 641554 h 925724"/>
              <a:gd name="connsiteX1" fmla="*/ 208061 w 919334"/>
              <a:gd name="connsiteY1" fmla="*/ 556817 h 925724"/>
              <a:gd name="connsiteX2" fmla="*/ 121179 w 919334"/>
              <a:gd name="connsiteY2" fmla="*/ 161596 h 925724"/>
              <a:gd name="connsiteX3" fmla="*/ 563311 w 919334"/>
              <a:gd name="connsiteY3" fmla="*/ 0 h 925724"/>
              <a:gd name="connsiteX4" fmla="*/ 650471 w 919334"/>
              <a:gd name="connsiteY4" fmla="*/ 388837 h 925724"/>
              <a:gd name="connsiteX5" fmla="*/ 919334 w 919334"/>
              <a:gd name="connsiteY5" fmla="*/ 292706 h 925724"/>
              <a:gd name="connsiteX6" fmla="*/ 479555 w 919334"/>
              <a:gd name="connsiteY6" fmla="*/ 925724 h 925724"/>
              <a:gd name="connsiteX7" fmla="*/ 0 w 919334"/>
              <a:gd name="connsiteY7" fmla="*/ 641554 h 92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9334" h="925724">
                <a:moveTo>
                  <a:pt x="0" y="641554"/>
                </a:moveTo>
                <a:lnTo>
                  <a:pt x="208061" y="556817"/>
                </a:lnTo>
                <a:lnTo>
                  <a:pt x="121179" y="161596"/>
                </a:lnTo>
                <a:lnTo>
                  <a:pt x="563311" y="0"/>
                </a:lnTo>
                <a:lnTo>
                  <a:pt x="650471" y="388837"/>
                </a:lnTo>
                <a:lnTo>
                  <a:pt x="919334" y="292706"/>
                </a:lnTo>
                <a:lnTo>
                  <a:pt x="479555" y="925724"/>
                </a:lnTo>
                <a:lnTo>
                  <a:pt x="0" y="641554"/>
                </a:lnTo>
                <a:close/>
              </a:path>
            </a:pathLst>
          </a:custGeom>
          <a:solidFill>
            <a:srgbClr val="66CCFF">
              <a:alpha val="40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385F92A-C420-703D-8201-C3CB0B532470}"/>
              </a:ext>
            </a:extLst>
          </p:cNvPr>
          <p:cNvSpPr txBox="1"/>
          <p:nvPr/>
        </p:nvSpPr>
        <p:spPr>
          <a:xfrm>
            <a:off x="134040" y="5684244"/>
            <a:ext cx="34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66CCFF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67198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0749-CE5E-37F1-F0F3-D3ED13D7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Social</a:t>
            </a:r>
            <a:r>
              <a:rPr lang="nl-NL" dirty="0"/>
              <a:t> context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2CE6E1-629A-61C4-8182-ACA915FAB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sz="1400" dirty="0" err="1"/>
              <a:t>One</a:t>
            </a:r>
            <a:r>
              <a:rPr lang="nl-NL" sz="1400" dirty="0"/>
              <a:t> professional </a:t>
            </a:r>
            <a:r>
              <a:rPr lang="nl-NL" sz="1400" dirty="0" err="1"/>
              <a:t>gardener</a:t>
            </a:r>
            <a:r>
              <a:rPr lang="nl-NL" sz="1400" dirty="0"/>
              <a:t> </a:t>
            </a:r>
            <a:r>
              <a:rPr lang="nl-NL" sz="1400" dirty="0" err="1"/>
              <a:t>aided</a:t>
            </a:r>
            <a:r>
              <a:rPr lang="nl-NL" sz="1400" dirty="0"/>
              <a:t> </a:t>
            </a:r>
            <a:r>
              <a:rPr lang="nl-NL" sz="1400" dirty="0" err="1"/>
              <a:t>by</a:t>
            </a:r>
            <a:r>
              <a:rPr lang="nl-NL" sz="1400" dirty="0"/>
              <a:t> 20-30 </a:t>
            </a:r>
            <a:r>
              <a:rPr lang="nl-NL" sz="1400" dirty="0" err="1"/>
              <a:t>volunteers</a:t>
            </a:r>
            <a:r>
              <a:rPr lang="nl-NL" sz="1400" dirty="0"/>
              <a:t>.</a:t>
            </a:r>
          </a:p>
          <a:p>
            <a:pPr>
              <a:spcAft>
                <a:spcPts val="600"/>
              </a:spcAft>
            </a:pPr>
            <a:r>
              <a:rPr lang="nl-NL" sz="1400" dirty="0" err="1"/>
              <a:t>Very</a:t>
            </a:r>
            <a:r>
              <a:rPr lang="nl-NL" sz="1400" dirty="0"/>
              <a:t> </a:t>
            </a:r>
            <a:r>
              <a:rPr lang="nl-NL" sz="1400" dirty="0" err="1"/>
              <a:t>loyal</a:t>
            </a:r>
            <a:r>
              <a:rPr lang="nl-NL" sz="1400" dirty="0"/>
              <a:t> </a:t>
            </a:r>
            <a:r>
              <a:rPr lang="nl-NL" sz="1400" dirty="0" err="1"/>
              <a:t>groups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Open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visitors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Produce is </a:t>
            </a:r>
            <a:r>
              <a:rPr lang="nl-NL" sz="1400" dirty="0" err="1"/>
              <a:t>sold</a:t>
            </a:r>
            <a:r>
              <a:rPr lang="nl-NL" sz="1400" dirty="0"/>
              <a:t> </a:t>
            </a:r>
            <a:r>
              <a:rPr lang="nl-NL" sz="1400" dirty="0" err="1"/>
              <a:t>locally</a:t>
            </a:r>
            <a:endParaRPr lang="nl-NL" sz="1400" dirty="0"/>
          </a:p>
          <a:p>
            <a:pPr>
              <a:spcAft>
                <a:spcPts val="600"/>
              </a:spcAft>
            </a:pPr>
            <a:endParaRPr lang="nl-NL" sz="14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CB6AC2-8382-A466-9B58-8762FC29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77B8A9-8893-8159-33E1-2000FBEF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64DB45-624F-6BAD-3A5A-9BB0E8B124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Building Blocks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53845E1-154D-299D-309C-2A9EDB8F1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Zuylestein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Twickel</a:t>
            </a:r>
          </a:p>
        </p:txBody>
      </p:sp>
      <p:pic>
        <p:nvPicPr>
          <p:cNvPr id="26" name="Tijdelijke aanduiding voor afbeelding 15" descr="Afbeelding met persoon, kleding, grond, compost&#10;&#10;Automatisch gegenereerde beschrijving">
            <a:extLst>
              <a:ext uri="{FF2B5EF4-FFF2-40B4-BE49-F238E27FC236}">
                <a16:creationId xmlns:a16="http://schemas.microsoft.com/office/drawing/2014/main" id="{D209A73E-6340-AB94-22AD-1715AEC9BE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8570" b="18570"/>
          <a:stretch>
            <a:fillRect/>
          </a:stretch>
        </p:blipFill>
        <p:spPr>
          <a:xfrm>
            <a:off x="0" y="0"/>
            <a:ext cx="7442200" cy="6235700"/>
          </a:xfrm>
        </p:spPr>
      </p:pic>
    </p:spTree>
    <p:extLst>
      <p:ext uri="{BB962C8B-B14F-4D97-AF65-F5344CB8AC3E}">
        <p14:creationId xmlns:p14="http://schemas.microsoft.com/office/powerpoint/2010/main" val="3602248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15F6047-8D42-83E7-48BB-1BBE46D0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Your</a:t>
            </a:r>
            <a:r>
              <a:rPr lang="nl-NL" dirty="0"/>
              <a:t> opinion?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7A48E-D05C-F3DC-E1FC-E98C96D0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2A3FAD-3035-57FF-CA45-A9FB2C5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38</a:t>
            </a:fld>
            <a:endParaRPr lang="en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E325EC0-79A0-7DC1-7142-2DD02CD2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r>
              <a:rPr lang="nl-NL" dirty="0"/>
              <a:t> 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5CC7061-62CD-CDDA-6863-639348617121}"/>
              </a:ext>
            </a:extLst>
          </p:cNvPr>
          <p:cNvGrpSpPr/>
          <p:nvPr/>
        </p:nvGrpSpPr>
        <p:grpSpPr>
          <a:xfrm>
            <a:off x="969439" y="1772044"/>
            <a:ext cx="10253122" cy="526834"/>
            <a:chOff x="969439" y="1947173"/>
            <a:chExt cx="10253122" cy="526834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80E45BB8-6A34-21E8-2978-22121B296943}"/>
                </a:ext>
              </a:extLst>
            </p:cNvPr>
            <p:cNvCxnSpPr/>
            <p:nvPr/>
          </p:nvCxnSpPr>
          <p:spPr>
            <a:xfrm>
              <a:off x="969439" y="2320119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3D43B46-2736-05A5-C6C6-04AAFA68AF12}"/>
                </a:ext>
              </a:extLst>
            </p:cNvPr>
            <p:cNvSpPr txBox="1"/>
            <p:nvPr/>
          </p:nvSpPr>
          <p:spPr>
            <a:xfrm>
              <a:off x="969439" y="1950787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Historically</a:t>
              </a:r>
              <a:r>
                <a:rPr lang="nl-NL" sz="1400" dirty="0">
                  <a:latin typeface="Century Gothic" panose="020B0502020202020204" pitchFamily="34" charset="0"/>
                </a:rPr>
                <a:t> accurate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2896B1A-AD43-DFA5-1BBA-8A86E17A36E5}"/>
                </a:ext>
              </a:extLst>
            </p:cNvPr>
            <p:cNvSpPr txBox="1"/>
            <p:nvPr/>
          </p:nvSpPr>
          <p:spPr>
            <a:xfrm>
              <a:off x="9676039" y="1947173"/>
              <a:ext cx="1538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Large </a:t>
              </a:r>
              <a:r>
                <a:rPr lang="nl-NL" sz="1400" dirty="0" err="1">
                  <a:latin typeface="Century Gothic" panose="020B0502020202020204" pitchFamily="34" charset="0"/>
                </a:rPr>
                <a:t>harvest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488F474-28AC-231F-F9AB-D51BD0E9228D}"/>
                </a:ext>
              </a:extLst>
            </p:cNvPr>
            <p:cNvSpPr txBox="1"/>
            <p:nvPr/>
          </p:nvSpPr>
          <p:spPr>
            <a:xfrm>
              <a:off x="5089115" y="2166231"/>
              <a:ext cx="2024194" cy="307776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Food </a:t>
              </a:r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Production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57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15F6047-8D42-83E7-48BB-1BBE46D0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Your</a:t>
            </a:r>
            <a:r>
              <a:rPr lang="nl-NL" dirty="0"/>
              <a:t> opinion?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7A48E-D05C-F3DC-E1FC-E98C96D0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2A3FAD-3035-57FF-CA45-A9FB2C5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39</a:t>
            </a:fld>
            <a:endParaRPr lang="en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E325EC0-79A0-7DC1-7142-2DD02CD2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r>
              <a:rPr lang="nl-NL" dirty="0"/>
              <a:t> 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5CC7061-62CD-CDDA-6863-639348617121}"/>
              </a:ext>
            </a:extLst>
          </p:cNvPr>
          <p:cNvGrpSpPr/>
          <p:nvPr/>
        </p:nvGrpSpPr>
        <p:grpSpPr>
          <a:xfrm>
            <a:off x="969439" y="1772044"/>
            <a:ext cx="10253122" cy="526834"/>
            <a:chOff x="969439" y="1947173"/>
            <a:chExt cx="10253122" cy="526834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80E45BB8-6A34-21E8-2978-22121B296943}"/>
                </a:ext>
              </a:extLst>
            </p:cNvPr>
            <p:cNvCxnSpPr/>
            <p:nvPr/>
          </p:nvCxnSpPr>
          <p:spPr>
            <a:xfrm>
              <a:off x="969439" y="2320119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3D43B46-2736-05A5-C6C6-04AAFA68AF12}"/>
                </a:ext>
              </a:extLst>
            </p:cNvPr>
            <p:cNvSpPr txBox="1"/>
            <p:nvPr/>
          </p:nvSpPr>
          <p:spPr>
            <a:xfrm>
              <a:off x="969439" y="1950787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Historically</a:t>
              </a:r>
              <a:r>
                <a:rPr lang="nl-NL" sz="1400" dirty="0">
                  <a:latin typeface="Century Gothic" panose="020B0502020202020204" pitchFamily="34" charset="0"/>
                </a:rPr>
                <a:t> accurate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2896B1A-AD43-DFA5-1BBA-8A86E17A36E5}"/>
                </a:ext>
              </a:extLst>
            </p:cNvPr>
            <p:cNvSpPr txBox="1"/>
            <p:nvPr/>
          </p:nvSpPr>
          <p:spPr>
            <a:xfrm>
              <a:off x="9676039" y="1947173"/>
              <a:ext cx="1538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Large </a:t>
              </a:r>
              <a:r>
                <a:rPr lang="nl-NL" sz="1400" dirty="0" err="1">
                  <a:latin typeface="Century Gothic" panose="020B0502020202020204" pitchFamily="34" charset="0"/>
                </a:rPr>
                <a:t>harvest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488F474-28AC-231F-F9AB-D51BD0E9228D}"/>
                </a:ext>
              </a:extLst>
            </p:cNvPr>
            <p:cNvSpPr txBox="1"/>
            <p:nvPr/>
          </p:nvSpPr>
          <p:spPr>
            <a:xfrm>
              <a:off x="5089115" y="2166231"/>
              <a:ext cx="2024194" cy="307776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Food </a:t>
              </a:r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Production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B95E8956-5925-224A-D4D0-16DA524D9BCA}"/>
              </a:ext>
            </a:extLst>
          </p:cNvPr>
          <p:cNvGrpSpPr/>
          <p:nvPr/>
        </p:nvGrpSpPr>
        <p:grpSpPr>
          <a:xfrm>
            <a:off x="969439" y="2655034"/>
            <a:ext cx="10253122" cy="497652"/>
            <a:chOff x="969439" y="2707128"/>
            <a:chExt cx="10253122" cy="497652"/>
          </a:xfrm>
        </p:grpSpPr>
        <p:cxnSp>
          <p:nvCxnSpPr>
            <p:cNvPr id="2" name="Rechte verbindingslijn met pijl 1">
              <a:extLst>
                <a:ext uri="{FF2B5EF4-FFF2-40B4-BE49-F238E27FC236}">
                  <a16:creationId xmlns:a16="http://schemas.microsoft.com/office/drawing/2014/main" id="{A20740CD-86FE-1B62-3ED7-B74392407BC4}"/>
                </a:ext>
              </a:extLst>
            </p:cNvPr>
            <p:cNvCxnSpPr/>
            <p:nvPr/>
          </p:nvCxnSpPr>
          <p:spPr>
            <a:xfrm>
              <a:off x="969439" y="3080074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D89F93AA-D6CF-671C-7FDB-AA26E85DEFBD}"/>
                </a:ext>
              </a:extLst>
            </p:cNvPr>
            <p:cNvSpPr txBox="1"/>
            <p:nvPr/>
          </p:nvSpPr>
          <p:spPr>
            <a:xfrm>
              <a:off x="969439" y="2710742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Century Gothic" panose="020B0502020202020204" pitchFamily="34" charset="0"/>
                </a:rPr>
                <a:t>Private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887445D-5B4C-1AC6-D9B7-1EA6F655B22E}"/>
                </a:ext>
              </a:extLst>
            </p:cNvPr>
            <p:cNvSpPr txBox="1"/>
            <p:nvPr/>
          </p:nvSpPr>
          <p:spPr>
            <a:xfrm>
              <a:off x="9075762" y="2707128"/>
              <a:ext cx="20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Public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43D9108-23B9-DC78-D98A-4E1D9D57EF3B}"/>
                </a:ext>
              </a:extLst>
            </p:cNvPr>
            <p:cNvSpPr txBox="1"/>
            <p:nvPr/>
          </p:nvSpPr>
          <p:spPr>
            <a:xfrm>
              <a:off x="5245371" y="2897010"/>
              <a:ext cx="1711683" cy="307770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Accessability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86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Afbeelding met kaart, tekst&#10;&#10;Automatisch gegenereerde beschrijving">
            <a:extLst>
              <a:ext uri="{FF2B5EF4-FFF2-40B4-BE49-F238E27FC236}">
                <a16:creationId xmlns:a16="http://schemas.microsoft.com/office/drawing/2014/main" id="{552CB5C4-8F9E-FE18-D696-85A3ACC7B8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28423" b="28423"/>
          <a:stretch>
            <a:fillRect/>
          </a:stretch>
        </p:blipFill>
        <p:spPr/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FDE3D4CB-D924-5A80-8B5D-734E13A570CF}"/>
              </a:ext>
            </a:extLst>
          </p:cNvPr>
          <p:cNvSpPr/>
          <p:nvPr/>
        </p:nvSpPr>
        <p:spPr>
          <a:xfrm>
            <a:off x="10477144" y="2179178"/>
            <a:ext cx="734938" cy="734938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754D082D-7C07-12BF-35B8-D8CB47998E3F}"/>
              </a:ext>
            </a:extLst>
          </p:cNvPr>
          <p:cNvSpPr/>
          <p:nvPr/>
        </p:nvSpPr>
        <p:spPr>
          <a:xfrm>
            <a:off x="3048041" y="3480207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1A1AF41-4B75-E475-E4B5-D5C9D0F3CC48}"/>
              </a:ext>
            </a:extLst>
          </p:cNvPr>
          <p:cNvSpPr txBox="1"/>
          <p:nvPr/>
        </p:nvSpPr>
        <p:spPr>
          <a:xfrm>
            <a:off x="9576082" y="2211529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Twickel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4.300 ha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7BA2E8C-B6ED-898A-4ED3-4103F5EFFFFD}"/>
              </a:ext>
            </a:extLst>
          </p:cNvPr>
          <p:cNvSpPr txBox="1"/>
          <p:nvPr/>
        </p:nvSpPr>
        <p:spPr>
          <a:xfrm>
            <a:off x="8882447" y="2945273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Nettelhorst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114 ha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D28E2CD-4BB3-24F7-4019-326BC5B7F800}"/>
              </a:ext>
            </a:extLst>
          </p:cNvPr>
          <p:cNvSpPr txBox="1"/>
          <p:nvPr/>
        </p:nvSpPr>
        <p:spPr>
          <a:xfrm>
            <a:off x="10192411" y="3396585"/>
            <a:ext cx="1811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 te Borculo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F27C2BD-8C44-1481-4340-FE1C96B6C242}"/>
              </a:ext>
            </a:extLst>
          </p:cNvPr>
          <p:cNvSpPr txBox="1"/>
          <p:nvPr/>
        </p:nvSpPr>
        <p:spPr>
          <a:xfrm>
            <a:off x="9928593" y="1110790"/>
            <a:ext cx="2339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Lage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Brecklenkamp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500 ha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DE1B005-06AE-A7E6-D928-DF83BE867388}"/>
              </a:ext>
            </a:extLst>
          </p:cNvPr>
          <p:cNvSpPr txBox="1"/>
          <p:nvPr/>
        </p:nvSpPr>
        <p:spPr>
          <a:xfrm>
            <a:off x="6869915" y="4217061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Geldersche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Waard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300 ha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613A6AD-9E40-BD2B-0B40-D53BDA173CB1}"/>
              </a:ext>
            </a:extLst>
          </p:cNvPr>
          <p:cNvSpPr txBox="1"/>
          <p:nvPr/>
        </p:nvSpPr>
        <p:spPr>
          <a:xfrm>
            <a:off x="3208794" y="3406694"/>
            <a:ext cx="1916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Zuidwijk en Santhorst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220 ha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161EA2E-5E96-7431-068C-57224AB1BD11}"/>
              </a:ext>
            </a:extLst>
          </p:cNvPr>
          <p:cNvSpPr/>
          <p:nvPr/>
        </p:nvSpPr>
        <p:spPr>
          <a:xfrm>
            <a:off x="6214966" y="3696587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5675A3-A4BE-11F3-72F0-60E92339C7FD}"/>
              </a:ext>
            </a:extLst>
          </p:cNvPr>
          <p:cNvSpPr txBox="1"/>
          <p:nvPr/>
        </p:nvSpPr>
        <p:spPr>
          <a:xfrm>
            <a:off x="6375719" y="3623074"/>
            <a:ext cx="191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Zuylestein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156 ha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A8FA696-8662-B1AD-A230-1DA6AB4E2660}"/>
              </a:ext>
            </a:extLst>
          </p:cNvPr>
          <p:cNvSpPr/>
          <p:nvPr/>
        </p:nvSpPr>
        <p:spPr>
          <a:xfrm>
            <a:off x="11387790" y="1384418"/>
            <a:ext cx="237858" cy="237858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7108B12-BFC0-0A57-9620-EF136F7CC748}"/>
              </a:ext>
            </a:extLst>
          </p:cNvPr>
          <p:cNvSpPr/>
          <p:nvPr/>
        </p:nvSpPr>
        <p:spPr>
          <a:xfrm>
            <a:off x="-10020" y="-2"/>
            <a:ext cx="12212039" cy="62357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F64AB336-1DA1-1DB0-8953-7BE2E6F62F98}"/>
              </a:ext>
            </a:extLst>
          </p:cNvPr>
          <p:cNvSpPr/>
          <p:nvPr/>
        </p:nvSpPr>
        <p:spPr>
          <a:xfrm>
            <a:off x="10364430" y="3243840"/>
            <a:ext cx="187295" cy="187295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C011FDBF-D2AF-1897-AB05-9E9508D9CE3C}"/>
              </a:ext>
            </a:extLst>
          </p:cNvPr>
          <p:cNvSpPr/>
          <p:nvPr/>
        </p:nvSpPr>
        <p:spPr>
          <a:xfrm>
            <a:off x="9955849" y="3037473"/>
            <a:ext cx="160753" cy="160753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1A068B68-B4A1-07A7-2693-56F62AF788B0}"/>
              </a:ext>
            </a:extLst>
          </p:cNvPr>
          <p:cNvSpPr/>
          <p:nvPr/>
        </p:nvSpPr>
        <p:spPr>
          <a:xfrm>
            <a:off x="8675664" y="3596548"/>
            <a:ext cx="362290" cy="36229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5AB63776-035C-73A5-5C7B-A3F93CE36F20}"/>
              </a:ext>
            </a:extLst>
          </p:cNvPr>
          <p:cNvSpPr/>
          <p:nvPr/>
        </p:nvSpPr>
        <p:spPr>
          <a:xfrm>
            <a:off x="8675664" y="4267304"/>
            <a:ext cx="205100" cy="2051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768C5965-B5C6-A627-FA39-643401DC5674}"/>
              </a:ext>
            </a:extLst>
          </p:cNvPr>
          <p:cNvSpPr txBox="1"/>
          <p:nvPr/>
        </p:nvSpPr>
        <p:spPr>
          <a:xfrm>
            <a:off x="9022739" y="3622138"/>
            <a:ext cx="181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Hof te Dieren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1.000 ha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446C893-F73A-A142-8A76-770F26A5F4B1}"/>
              </a:ext>
            </a:extLst>
          </p:cNvPr>
          <p:cNvSpPr txBox="1"/>
          <p:nvPr/>
        </p:nvSpPr>
        <p:spPr>
          <a:xfrm>
            <a:off x="642896" y="533379"/>
            <a:ext cx="3843646" cy="269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The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numbers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alaSansPro" panose="020B050403010102010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 ca 7.000 ha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50%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agricultural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50%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forest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nature reserves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monumental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parks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style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monumental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kitchen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gardens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0B8B0A-1320-0C69-75AA-CD7BB5F63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42"/>
          <a:stretch/>
        </p:blipFill>
        <p:spPr>
          <a:xfrm>
            <a:off x="4861858" y="1566634"/>
            <a:ext cx="2180075" cy="17625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Gelijkbenige driehoek 6">
            <a:extLst>
              <a:ext uri="{FF2B5EF4-FFF2-40B4-BE49-F238E27FC236}">
                <a16:creationId xmlns:a16="http://schemas.microsoft.com/office/drawing/2014/main" id="{768F33AF-98AD-7F15-92E6-F5DCCE086D08}"/>
              </a:ext>
            </a:extLst>
          </p:cNvPr>
          <p:cNvSpPr/>
          <p:nvPr/>
        </p:nvSpPr>
        <p:spPr>
          <a:xfrm rot="10800000">
            <a:off x="4861855" y="3329203"/>
            <a:ext cx="2180075" cy="442696"/>
          </a:xfrm>
          <a:prstGeom prst="triangle">
            <a:avLst>
              <a:gd name="adj" fmla="val 34596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Gelijkbenige driehoek 8">
            <a:extLst>
              <a:ext uri="{FF2B5EF4-FFF2-40B4-BE49-F238E27FC236}">
                <a16:creationId xmlns:a16="http://schemas.microsoft.com/office/drawing/2014/main" id="{59B5098C-15F6-4090-6F6A-9E5B3785AE4E}"/>
              </a:ext>
            </a:extLst>
          </p:cNvPr>
          <p:cNvSpPr/>
          <p:nvPr/>
        </p:nvSpPr>
        <p:spPr>
          <a:xfrm>
            <a:off x="8675664" y="2609695"/>
            <a:ext cx="2202674" cy="883332"/>
          </a:xfrm>
          <a:prstGeom prst="triangle">
            <a:avLst>
              <a:gd name="adj" fmla="val 93882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F35EE00-7B9F-5015-8B56-9C1D62082C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82" r="18382"/>
          <a:stretch/>
        </p:blipFill>
        <p:spPr>
          <a:xfrm>
            <a:off x="8698263" y="3488920"/>
            <a:ext cx="2180075" cy="17625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42228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15F6047-8D42-83E7-48BB-1BBE46D0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Your</a:t>
            </a:r>
            <a:r>
              <a:rPr lang="nl-NL" dirty="0"/>
              <a:t> opinion?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7A48E-D05C-F3DC-E1FC-E98C96D0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2A3FAD-3035-57FF-CA45-A9FB2C5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40</a:t>
            </a:fld>
            <a:endParaRPr lang="en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E325EC0-79A0-7DC1-7142-2DD02CD2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r>
              <a:rPr lang="nl-NL" dirty="0"/>
              <a:t> 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5CC7061-62CD-CDDA-6863-639348617121}"/>
              </a:ext>
            </a:extLst>
          </p:cNvPr>
          <p:cNvGrpSpPr/>
          <p:nvPr/>
        </p:nvGrpSpPr>
        <p:grpSpPr>
          <a:xfrm>
            <a:off x="969439" y="1772044"/>
            <a:ext cx="10253122" cy="526834"/>
            <a:chOff x="969439" y="1947173"/>
            <a:chExt cx="10253122" cy="526834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80E45BB8-6A34-21E8-2978-22121B296943}"/>
                </a:ext>
              </a:extLst>
            </p:cNvPr>
            <p:cNvCxnSpPr/>
            <p:nvPr/>
          </p:nvCxnSpPr>
          <p:spPr>
            <a:xfrm>
              <a:off x="969439" y="2320119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3D43B46-2736-05A5-C6C6-04AAFA68AF12}"/>
                </a:ext>
              </a:extLst>
            </p:cNvPr>
            <p:cNvSpPr txBox="1"/>
            <p:nvPr/>
          </p:nvSpPr>
          <p:spPr>
            <a:xfrm>
              <a:off x="969439" y="1950787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Historically</a:t>
              </a:r>
              <a:r>
                <a:rPr lang="nl-NL" sz="1400" dirty="0">
                  <a:latin typeface="Century Gothic" panose="020B0502020202020204" pitchFamily="34" charset="0"/>
                </a:rPr>
                <a:t> accurate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2896B1A-AD43-DFA5-1BBA-8A86E17A36E5}"/>
                </a:ext>
              </a:extLst>
            </p:cNvPr>
            <p:cNvSpPr txBox="1"/>
            <p:nvPr/>
          </p:nvSpPr>
          <p:spPr>
            <a:xfrm>
              <a:off x="9676039" y="1947173"/>
              <a:ext cx="1538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Large </a:t>
              </a:r>
              <a:r>
                <a:rPr lang="nl-NL" sz="1400" dirty="0" err="1">
                  <a:latin typeface="Century Gothic" panose="020B0502020202020204" pitchFamily="34" charset="0"/>
                </a:rPr>
                <a:t>harvest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488F474-28AC-231F-F9AB-D51BD0E9228D}"/>
                </a:ext>
              </a:extLst>
            </p:cNvPr>
            <p:cNvSpPr txBox="1"/>
            <p:nvPr/>
          </p:nvSpPr>
          <p:spPr>
            <a:xfrm>
              <a:off x="5089115" y="2166231"/>
              <a:ext cx="2024194" cy="307776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Food </a:t>
              </a:r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Production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B95E8956-5925-224A-D4D0-16DA524D9BCA}"/>
              </a:ext>
            </a:extLst>
          </p:cNvPr>
          <p:cNvGrpSpPr/>
          <p:nvPr/>
        </p:nvGrpSpPr>
        <p:grpSpPr>
          <a:xfrm>
            <a:off x="969439" y="2655034"/>
            <a:ext cx="10253122" cy="497652"/>
            <a:chOff x="969439" y="2707128"/>
            <a:chExt cx="10253122" cy="497652"/>
          </a:xfrm>
        </p:grpSpPr>
        <p:cxnSp>
          <p:nvCxnSpPr>
            <p:cNvPr id="2" name="Rechte verbindingslijn met pijl 1">
              <a:extLst>
                <a:ext uri="{FF2B5EF4-FFF2-40B4-BE49-F238E27FC236}">
                  <a16:creationId xmlns:a16="http://schemas.microsoft.com/office/drawing/2014/main" id="{A20740CD-86FE-1B62-3ED7-B74392407BC4}"/>
                </a:ext>
              </a:extLst>
            </p:cNvPr>
            <p:cNvCxnSpPr/>
            <p:nvPr/>
          </p:nvCxnSpPr>
          <p:spPr>
            <a:xfrm>
              <a:off x="969439" y="3080074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D89F93AA-D6CF-671C-7FDB-AA26E85DEFBD}"/>
                </a:ext>
              </a:extLst>
            </p:cNvPr>
            <p:cNvSpPr txBox="1"/>
            <p:nvPr/>
          </p:nvSpPr>
          <p:spPr>
            <a:xfrm>
              <a:off x="969439" y="2710742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Century Gothic" panose="020B0502020202020204" pitchFamily="34" charset="0"/>
                </a:rPr>
                <a:t>Private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887445D-5B4C-1AC6-D9B7-1EA6F655B22E}"/>
                </a:ext>
              </a:extLst>
            </p:cNvPr>
            <p:cNvSpPr txBox="1"/>
            <p:nvPr/>
          </p:nvSpPr>
          <p:spPr>
            <a:xfrm>
              <a:off x="9075762" y="2707128"/>
              <a:ext cx="20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Public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43D9108-23B9-DC78-D98A-4E1D9D57EF3B}"/>
                </a:ext>
              </a:extLst>
            </p:cNvPr>
            <p:cNvSpPr txBox="1"/>
            <p:nvPr/>
          </p:nvSpPr>
          <p:spPr>
            <a:xfrm>
              <a:off x="5245371" y="2897010"/>
              <a:ext cx="1711683" cy="307770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Accessability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4AB5770-80E5-DC1D-7868-886773CBC8FB}"/>
              </a:ext>
            </a:extLst>
          </p:cNvPr>
          <p:cNvGrpSpPr/>
          <p:nvPr/>
        </p:nvGrpSpPr>
        <p:grpSpPr>
          <a:xfrm>
            <a:off x="969439" y="3508842"/>
            <a:ext cx="10253122" cy="541180"/>
            <a:chOff x="969439" y="3570571"/>
            <a:chExt cx="10253122" cy="541180"/>
          </a:xfrm>
        </p:grpSpPr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55D88598-E21B-E501-905C-0B312BBE0B1B}"/>
                </a:ext>
              </a:extLst>
            </p:cNvPr>
            <p:cNvCxnSpPr/>
            <p:nvPr/>
          </p:nvCxnSpPr>
          <p:spPr>
            <a:xfrm>
              <a:off x="969439" y="3943515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523C9A39-A80E-DBB3-95B1-F292232C3B35}"/>
                </a:ext>
              </a:extLst>
            </p:cNvPr>
            <p:cNvSpPr txBox="1"/>
            <p:nvPr/>
          </p:nvSpPr>
          <p:spPr>
            <a:xfrm>
              <a:off x="969439" y="3574183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Nett</a:t>
              </a:r>
              <a:r>
                <a:rPr lang="nl-NL" sz="1400" dirty="0">
                  <a:latin typeface="Century Gothic" panose="020B0502020202020204" pitchFamily="34" charset="0"/>
                </a:rPr>
                <a:t> </a:t>
              </a:r>
              <a:r>
                <a:rPr lang="nl-NL" sz="1400" dirty="0" err="1">
                  <a:latin typeface="Century Gothic" panose="020B0502020202020204" pitchFamily="34" charset="0"/>
                </a:rPr>
                <a:t>loss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9E82DD1-93E4-B504-948A-598D87F0B0A8}"/>
                </a:ext>
              </a:extLst>
            </p:cNvPr>
            <p:cNvSpPr txBox="1"/>
            <p:nvPr/>
          </p:nvSpPr>
          <p:spPr>
            <a:xfrm>
              <a:off x="9814783" y="3570571"/>
              <a:ext cx="134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 err="1">
                  <a:latin typeface="Century Gothic" panose="020B0502020202020204" pitchFamily="34" charset="0"/>
                </a:rPr>
                <a:t>Nett</a:t>
              </a:r>
              <a:r>
                <a:rPr lang="nl-NL" sz="1400" dirty="0">
                  <a:latin typeface="Century Gothic" panose="020B0502020202020204" pitchFamily="34" charset="0"/>
                </a:rPr>
                <a:t> </a:t>
              </a:r>
              <a:r>
                <a:rPr lang="nl-NL" sz="1400" dirty="0" err="1">
                  <a:latin typeface="Century Gothic" panose="020B0502020202020204" pitchFamily="34" charset="0"/>
                </a:rPr>
                <a:t>profit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6FBBD9A6-573F-A279-75DC-B4A85F5B1906}"/>
                </a:ext>
              </a:extLst>
            </p:cNvPr>
            <p:cNvSpPr txBox="1"/>
            <p:nvPr/>
          </p:nvSpPr>
          <p:spPr>
            <a:xfrm>
              <a:off x="5245370" y="3803974"/>
              <a:ext cx="1711684" cy="307777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Profitability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555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15F6047-8D42-83E7-48BB-1BBE46D0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Your</a:t>
            </a:r>
            <a:r>
              <a:rPr lang="nl-NL" dirty="0"/>
              <a:t> opinion?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7A48E-D05C-F3DC-E1FC-E98C96D0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2A3FAD-3035-57FF-CA45-A9FB2C5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41</a:t>
            </a:fld>
            <a:endParaRPr lang="en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E325EC0-79A0-7DC1-7142-2DD02CD2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r>
              <a:rPr lang="nl-NL" dirty="0"/>
              <a:t> </a:t>
            </a: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5CC7061-62CD-CDDA-6863-639348617121}"/>
              </a:ext>
            </a:extLst>
          </p:cNvPr>
          <p:cNvGrpSpPr/>
          <p:nvPr/>
        </p:nvGrpSpPr>
        <p:grpSpPr>
          <a:xfrm>
            <a:off x="969439" y="1772044"/>
            <a:ext cx="10253122" cy="526834"/>
            <a:chOff x="969439" y="1947173"/>
            <a:chExt cx="10253122" cy="526834"/>
          </a:xfrm>
        </p:grpSpPr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80E45BB8-6A34-21E8-2978-22121B296943}"/>
                </a:ext>
              </a:extLst>
            </p:cNvPr>
            <p:cNvCxnSpPr/>
            <p:nvPr/>
          </p:nvCxnSpPr>
          <p:spPr>
            <a:xfrm>
              <a:off x="969439" y="2320119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23D43B46-2736-05A5-C6C6-04AAFA68AF12}"/>
                </a:ext>
              </a:extLst>
            </p:cNvPr>
            <p:cNvSpPr txBox="1"/>
            <p:nvPr/>
          </p:nvSpPr>
          <p:spPr>
            <a:xfrm>
              <a:off x="969439" y="1950787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Historically</a:t>
              </a:r>
              <a:r>
                <a:rPr lang="nl-NL" sz="1400" dirty="0">
                  <a:latin typeface="Century Gothic" panose="020B0502020202020204" pitchFamily="34" charset="0"/>
                </a:rPr>
                <a:t> accurate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2896B1A-AD43-DFA5-1BBA-8A86E17A36E5}"/>
                </a:ext>
              </a:extLst>
            </p:cNvPr>
            <p:cNvSpPr txBox="1"/>
            <p:nvPr/>
          </p:nvSpPr>
          <p:spPr>
            <a:xfrm>
              <a:off x="8485632" y="1947173"/>
              <a:ext cx="2728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Efficiency </a:t>
              </a:r>
              <a:r>
                <a:rPr lang="nl-NL" sz="1400" dirty="0" err="1">
                  <a:latin typeface="Century Gothic" panose="020B0502020202020204" pitchFamily="34" charset="0"/>
                </a:rPr>
                <a:t>and</a:t>
              </a:r>
              <a:r>
                <a:rPr lang="nl-NL" sz="1400" dirty="0">
                  <a:latin typeface="Century Gothic" panose="020B0502020202020204" pitchFamily="34" charset="0"/>
                </a:rPr>
                <a:t> large </a:t>
              </a:r>
              <a:r>
                <a:rPr lang="nl-NL" sz="1400" dirty="0" err="1">
                  <a:latin typeface="Century Gothic" panose="020B0502020202020204" pitchFamily="34" charset="0"/>
                </a:rPr>
                <a:t>harvest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488F474-28AC-231F-F9AB-D51BD0E9228D}"/>
                </a:ext>
              </a:extLst>
            </p:cNvPr>
            <p:cNvSpPr txBox="1"/>
            <p:nvPr/>
          </p:nvSpPr>
          <p:spPr>
            <a:xfrm>
              <a:off x="5089115" y="2166231"/>
              <a:ext cx="2024194" cy="307776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Food </a:t>
              </a:r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Production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B95E8956-5925-224A-D4D0-16DA524D9BCA}"/>
              </a:ext>
            </a:extLst>
          </p:cNvPr>
          <p:cNvGrpSpPr/>
          <p:nvPr/>
        </p:nvGrpSpPr>
        <p:grpSpPr>
          <a:xfrm>
            <a:off x="969439" y="2655034"/>
            <a:ext cx="10253122" cy="497652"/>
            <a:chOff x="969439" y="2707128"/>
            <a:chExt cx="10253122" cy="497652"/>
          </a:xfrm>
        </p:grpSpPr>
        <p:cxnSp>
          <p:nvCxnSpPr>
            <p:cNvPr id="2" name="Rechte verbindingslijn met pijl 1">
              <a:extLst>
                <a:ext uri="{FF2B5EF4-FFF2-40B4-BE49-F238E27FC236}">
                  <a16:creationId xmlns:a16="http://schemas.microsoft.com/office/drawing/2014/main" id="{A20740CD-86FE-1B62-3ED7-B74392407BC4}"/>
                </a:ext>
              </a:extLst>
            </p:cNvPr>
            <p:cNvCxnSpPr/>
            <p:nvPr/>
          </p:nvCxnSpPr>
          <p:spPr>
            <a:xfrm>
              <a:off x="969439" y="3080074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D89F93AA-D6CF-671C-7FDB-AA26E85DEFBD}"/>
                </a:ext>
              </a:extLst>
            </p:cNvPr>
            <p:cNvSpPr txBox="1"/>
            <p:nvPr/>
          </p:nvSpPr>
          <p:spPr>
            <a:xfrm>
              <a:off x="969439" y="2710742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Century Gothic" panose="020B0502020202020204" pitchFamily="34" charset="0"/>
                </a:rPr>
                <a:t>Private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887445D-5B4C-1AC6-D9B7-1EA6F655B22E}"/>
                </a:ext>
              </a:extLst>
            </p:cNvPr>
            <p:cNvSpPr txBox="1"/>
            <p:nvPr/>
          </p:nvSpPr>
          <p:spPr>
            <a:xfrm>
              <a:off x="9075762" y="2707128"/>
              <a:ext cx="20858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Public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43D9108-23B9-DC78-D98A-4E1D9D57EF3B}"/>
                </a:ext>
              </a:extLst>
            </p:cNvPr>
            <p:cNvSpPr txBox="1"/>
            <p:nvPr/>
          </p:nvSpPr>
          <p:spPr>
            <a:xfrm>
              <a:off x="5245371" y="2897010"/>
              <a:ext cx="1711683" cy="307770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Accessability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4AB5770-80E5-DC1D-7868-886773CBC8FB}"/>
              </a:ext>
            </a:extLst>
          </p:cNvPr>
          <p:cNvGrpSpPr/>
          <p:nvPr/>
        </p:nvGrpSpPr>
        <p:grpSpPr>
          <a:xfrm>
            <a:off x="969439" y="3508842"/>
            <a:ext cx="10253122" cy="541180"/>
            <a:chOff x="969439" y="3570571"/>
            <a:chExt cx="10253122" cy="541180"/>
          </a:xfrm>
        </p:grpSpPr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55D88598-E21B-E501-905C-0B312BBE0B1B}"/>
                </a:ext>
              </a:extLst>
            </p:cNvPr>
            <p:cNvCxnSpPr/>
            <p:nvPr/>
          </p:nvCxnSpPr>
          <p:spPr>
            <a:xfrm>
              <a:off x="969439" y="3943515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523C9A39-A80E-DBB3-95B1-F292232C3B35}"/>
                </a:ext>
              </a:extLst>
            </p:cNvPr>
            <p:cNvSpPr txBox="1"/>
            <p:nvPr/>
          </p:nvSpPr>
          <p:spPr>
            <a:xfrm>
              <a:off x="969439" y="3574183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Nett</a:t>
              </a:r>
              <a:r>
                <a:rPr lang="nl-NL" sz="1400" dirty="0">
                  <a:latin typeface="Century Gothic" panose="020B0502020202020204" pitchFamily="34" charset="0"/>
                </a:rPr>
                <a:t> </a:t>
              </a:r>
              <a:r>
                <a:rPr lang="nl-NL" sz="1400" dirty="0" err="1">
                  <a:latin typeface="Century Gothic" panose="020B0502020202020204" pitchFamily="34" charset="0"/>
                </a:rPr>
                <a:t>loss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9E82DD1-93E4-B504-948A-598D87F0B0A8}"/>
                </a:ext>
              </a:extLst>
            </p:cNvPr>
            <p:cNvSpPr txBox="1"/>
            <p:nvPr/>
          </p:nvSpPr>
          <p:spPr>
            <a:xfrm>
              <a:off x="9814783" y="3570571"/>
              <a:ext cx="1346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 err="1">
                  <a:latin typeface="Century Gothic" panose="020B0502020202020204" pitchFamily="34" charset="0"/>
                </a:rPr>
                <a:t>Nett</a:t>
              </a:r>
              <a:r>
                <a:rPr lang="nl-NL" sz="1400" dirty="0">
                  <a:latin typeface="Century Gothic" panose="020B0502020202020204" pitchFamily="34" charset="0"/>
                </a:rPr>
                <a:t> </a:t>
              </a:r>
              <a:r>
                <a:rPr lang="nl-NL" sz="1400" dirty="0" err="1">
                  <a:latin typeface="Century Gothic" panose="020B0502020202020204" pitchFamily="34" charset="0"/>
                </a:rPr>
                <a:t>profit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6FBBD9A6-573F-A279-75DC-B4A85F5B1906}"/>
                </a:ext>
              </a:extLst>
            </p:cNvPr>
            <p:cNvSpPr txBox="1"/>
            <p:nvPr/>
          </p:nvSpPr>
          <p:spPr>
            <a:xfrm>
              <a:off x="5245370" y="3803974"/>
              <a:ext cx="1711684" cy="307777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Profitability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0B763ADF-E3FB-DD6D-B686-4A84F48C164E}"/>
              </a:ext>
            </a:extLst>
          </p:cNvPr>
          <p:cNvGrpSpPr/>
          <p:nvPr/>
        </p:nvGrpSpPr>
        <p:grpSpPr>
          <a:xfrm>
            <a:off x="969439" y="4406178"/>
            <a:ext cx="10253122" cy="541180"/>
            <a:chOff x="1021982" y="4441231"/>
            <a:chExt cx="10253122" cy="541180"/>
          </a:xfrm>
        </p:grpSpPr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5D5336EB-6FC3-A907-3FBE-290C660E035F}"/>
                </a:ext>
              </a:extLst>
            </p:cNvPr>
            <p:cNvCxnSpPr/>
            <p:nvPr/>
          </p:nvCxnSpPr>
          <p:spPr>
            <a:xfrm>
              <a:off x="1021982" y="4814175"/>
              <a:ext cx="10253122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A6C0812A-FC3E-16F9-8219-6B87B2D7F5EC}"/>
                </a:ext>
              </a:extLst>
            </p:cNvPr>
            <p:cNvSpPr txBox="1"/>
            <p:nvPr/>
          </p:nvSpPr>
          <p:spPr>
            <a:xfrm>
              <a:off x="1021982" y="4444843"/>
              <a:ext cx="36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 err="1">
                  <a:latin typeface="Century Gothic" panose="020B0502020202020204" pitchFamily="34" charset="0"/>
                </a:rPr>
                <a:t>By</a:t>
              </a:r>
              <a:r>
                <a:rPr lang="nl-NL" sz="1400" dirty="0">
                  <a:latin typeface="Century Gothic" panose="020B0502020202020204" pitchFamily="34" charset="0"/>
                </a:rPr>
                <a:t> </a:t>
              </a:r>
              <a:r>
                <a:rPr lang="nl-NL" sz="1400" dirty="0" err="1">
                  <a:latin typeface="Century Gothic" panose="020B0502020202020204" pitchFamily="34" charset="0"/>
                </a:rPr>
                <a:t>showing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B226B3ED-FC5C-9667-0CC9-A24583F0E7A3}"/>
                </a:ext>
              </a:extLst>
            </p:cNvPr>
            <p:cNvSpPr txBox="1"/>
            <p:nvPr/>
          </p:nvSpPr>
          <p:spPr>
            <a:xfrm>
              <a:off x="8867106" y="4441231"/>
              <a:ext cx="23470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1400" dirty="0">
                  <a:latin typeface="Century Gothic" panose="020B0502020202020204" pitchFamily="34" charset="0"/>
                </a:rPr>
                <a:t>Active </a:t>
              </a:r>
              <a:r>
                <a:rPr lang="nl-NL" sz="1400" dirty="0" err="1">
                  <a:latin typeface="Century Gothic" panose="020B0502020202020204" pitchFamily="34" charset="0"/>
                </a:rPr>
                <a:t>communication</a:t>
              </a:r>
              <a:endParaRPr lang="nl-NL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75ACC94C-8354-F9BF-CDED-B586658519A5}"/>
                </a:ext>
              </a:extLst>
            </p:cNvPr>
            <p:cNvSpPr txBox="1"/>
            <p:nvPr/>
          </p:nvSpPr>
          <p:spPr>
            <a:xfrm>
              <a:off x="5077743" y="4674634"/>
              <a:ext cx="2046939" cy="307777"/>
            </a:xfrm>
            <a:prstGeom prst="rect">
              <a:avLst/>
            </a:prstGeom>
            <a:solidFill>
              <a:srgbClr val="FEFB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Share </a:t>
              </a:r>
              <a:r>
                <a:rPr lang="nl-NL" sz="1400" b="1" i="1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knowledge</a:t>
              </a:r>
              <a:r>
                <a:rPr lang="nl-NL" sz="1400" b="1" i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414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15F6047-8D42-83E7-48BB-1BBE46D0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Your</a:t>
            </a:r>
            <a:r>
              <a:rPr lang="nl-NL" dirty="0"/>
              <a:t> opinion?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907A48E-D05C-F3DC-E1FC-E98C96D0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2A3FAD-3035-57FF-CA45-A9FB2C5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42</a:t>
            </a:fld>
            <a:endParaRPr lang="en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E325EC0-79A0-7DC1-7142-2DD02CD2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Developing</a:t>
            </a:r>
            <a:r>
              <a:rPr lang="nl-NL" dirty="0"/>
              <a:t> a management </a:t>
            </a:r>
            <a:r>
              <a:rPr lang="nl-NL" dirty="0" err="1"/>
              <a:t>strategy</a:t>
            </a:r>
            <a:r>
              <a:rPr lang="nl-NL" dirty="0"/>
              <a:t> </a:t>
            </a: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7774E42D-08E9-6AAD-443D-619968DC0B2F}"/>
              </a:ext>
            </a:extLst>
          </p:cNvPr>
          <p:cNvGrpSpPr/>
          <p:nvPr/>
        </p:nvGrpSpPr>
        <p:grpSpPr>
          <a:xfrm>
            <a:off x="969439" y="1772044"/>
            <a:ext cx="10253122" cy="4072651"/>
            <a:chOff x="835327" y="1772044"/>
            <a:chExt cx="10253122" cy="4072651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B5CC7061-62CD-CDDA-6863-639348617121}"/>
                </a:ext>
              </a:extLst>
            </p:cNvPr>
            <p:cNvGrpSpPr/>
            <p:nvPr/>
          </p:nvGrpSpPr>
          <p:grpSpPr>
            <a:xfrm>
              <a:off x="835327" y="1772044"/>
              <a:ext cx="10253122" cy="526834"/>
              <a:chOff x="969439" y="1947173"/>
              <a:chExt cx="10253122" cy="526834"/>
            </a:xfrm>
          </p:grpSpPr>
          <p:cxnSp>
            <p:nvCxnSpPr>
              <p:cNvPr id="23" name="Rechte verbindingslijn met pijl 22">
                <a:extLst>
                  <a:ext uri="{FF2B5EF4-FFF2-40B4-BE49-F238E27FC236}">
                    <a16:creationId xmlns:a16="http://schemas.microsoft.com/office/drawing/2014/main" id="{80E45BB8-6A34-21E8-2978-22121B296943}"/>
                  </a:ext>
                </a:extLst>
              </p:cNvPr>
              <p:cNvCxnSpPr/>
              <p:nvPr/>
            </p:nvCxnSpPr>
            <p:spPr>
              <a:xfrm>
                <a:off x="969439" y="2320119"/>
                <a:ext cx="10253122" cy="0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23D43B46-2736-05A5-C6C6-04AAFA68AF12}"/>
                  </a:ext>
                </a:extLst>
              </p:cNvPr>
              <p:cNvSpPr txBox="1"/>
              <p:nvPr/>
            </p:nvSpPr>
            <p:spPr>
              <a:xfrm>
                <a:off x="969439" y="1950787"/>
                <a:ext cx="364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err="1">
                    <a:latin typeface="Century Gothic" panose="020B0502020202020204" pitchFamily="34" charset="0"/>
                  </a:rPr>
                  <a:t>Historically</a:t>
                </a:r>
                <a:r>
                  <a:rPr lang="nl-NL" sz="1400" dirty="0">
                    <a:latin typeface="Century Gothic" panose="020B0502020202020204" pitchFamily="34" charset="0"/>
                  </a:rPr>
                  <a:t> accurate</a:t>
                </a: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D2896B1A-AD43-DFA5-1BBA-8A86E17A36E5}"/>
                  </a:ext>
                </a:extLst>
              </p:cNvPr>
              <p:cNvSpPr txBox="1"/>
              <p:nvPr/>
            </p:nvSpPr>
            <p:spPr>
              <a:xfrm>
                <a:off x="9676039" y="1947173"/>
                <a:ext cx="15381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1400" dirty="0">
                    <a:latin typeface="Century Gothic" panose="020B0502020202020204" pitchFamily="34" charset="0"/>
                  </a:rPr>
                  <a:t>Large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harvest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5488F474-28AC-231F-F9AB-D51BD0E9228D}"/>
                  </a:ext>
                </a:extLst>
              </p:cNvPr>
              <p:cNvSpPr txBox="1"/>
              <p:nvPr/>
            </p:nvSpPr>
            <p:spPr>
              <a:xfrm>
                <a:off x="5089115" y="2166231"/>
                <a:ext cx="2024194" cy="307776"/>
              </a:xfrm>
              <a:prstGeom prst="rect">
                <a:avLst/>
              </a:prstGeom>
              <a:solidFill>
                <a:srgbClr val="FEFB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Food </a:t>
                </a:r>
                <a:r>
                  <a:rPr lang="nl-NL" sz="1400" b="1" i="1" dirty="0" err="1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Production</a:t>
                </a:r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?</a:t>
                </a:r>
              </a:p>
            </p:txBody>
          </p: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B95E8956-5925-224A-D4D0-16DA524D9BCA}"/>
                </a:ext>
              </a:extLst>
            </p:cNvPr>
            <p:cNvGrpSpPr/>
            <p:nvPr/>
          </p:nvGrpSpPr>
          <p:grpSpPr>
            <a:xfrm>
              <a:off x="835327" y="2655034"/>
              <a:ext cx="10253122" cy="497652"/>
              <a:chOff x="969439" y="2707128"/>
              <a:chExt cx="10253122" cy="497652"/>
            </a:xfrm>
          </p:grpSpPr>
          <p:cxnSp>
            <p:nvCxnSpPr>
              <p:cNvPr id="2" name="Rechte verbindingslijn met pijl 1">
                <a:extLst>
                  <a:ext uri="{FF2B5EF4-FFF2-40B4-BE49-F238E27FC236}">
                    <a16:creationId xmlns:a16="http://schemas.microsoft.com/office/drawing/2014/main" id="{A20740CD-86FE-1B62-3ED7-B74392407BC4}"/>
                  </a:ext>
                </a:extLst>
              </p:cNvPr>
              <p:cNvCxnSpPr/>
              <p:nvPr/>
            </p:nvCxnSpPr>
            <p:spPr>
              <a:xfrm>
                <a:off x="969439" y="3080074"/>
                <a:ext cx="10253122" cy="0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Tekstvak 2">
                <a:extLst>
                  <a:ext uri="{FF2B5EF4-FFF2-40B4-BE49-F238E27FC236}">
                    <a16:creationId xmlns:a16="http://schemas.microsoft.com/office/drawing/2014/main" id="{D89F93AA-D6CF-671C-7FDB-AA26E85DEFBD}"/>
                  </a:ext>
                </a:extLst>
              </p:cNvPr>
              <p:cNvSpPr txBox="1"/>
              <p:nvPr/>
            </p:nvSpPr>
            <p:spPr>
              <a:xfrm>
                <a:off x="969439" y="2710742"/>
                <a:ext cx="364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err="1">
                    <a:latin typeface="Century Gothic" panose="020B0502020202020204" pitchFamily="34" charset="0"/>
                  </a:rPr>
                  <a:t>Secluded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1887445D-5B4C-1AC6-D9B7-1EA6F655B22E}"/>
                  </a:ext>
                </a:extLst>
              </p:cNvPr>
              <p:cNvSpPr txBox="1"/>
              <p:nvPr/>
            </p:nvSpPr>
            <p:spPr>
              <a:xfrm>
                <a:off x="9075762" y="2707128"/>
                <a:ext cx="2085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1400" dirty="0">
                    <a:latin typeface="Century Gothic" panose="020B0502020202020204" pitchFamily="34" charset="0"/>
                  </a:rPr>
                  <a:t>Public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and</a:t>
                </a:r>
                <a:r>
                  <a:rPr lang="nl-NL" sz="1400" dirty="0">
                    <a:latin typeface="Century Gothic" panose="020B0502020202020204" pitchFamily="34" charset="0"/>
                  </a:rPr>
                  <a:t> free</a:t>
                </a:r>
              </a:p>
            </p:txBody>
          </p:sp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A43D9108-23B9-DC78-D98A-4E1D9D57EF3B}"/>
                  </a:ext>
                </a:extLst>
              </p:cNvPr>
              <p:cNvSpPr txBox="1"/>
              <p:nvPr/>
            </p:nvSpPr>
            <p:spPr>
              <a:xfrm>
                <a:off x="5245371" y="2897010"/>
                <a:ext cx="1711683" cy="307770"/>
              </a:xfrm>
              <a:prstGeom prst="rect">
                <a:avLst/>
              </a:prstGeom>
              <a:solidFill>
                <a:srgbClr val="FEFB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i="1" dirty="0" err="1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Accessability</a:t>
                </a:r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?</a:t>
                </a: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64AB5770-80E5-DC1D-7868-886773CBC8FB}"/>
                </a:ext>
              </a:extLst>
            </p:cNvPr>
            <p:cNvGrpSpPr/>
            <p:nvPr/>
          </p:nvGrpSpPr>
          <p:grpSpPr>
            <a:xfrm>
              <a:off x="835327" y="3508842"/>
              <a:ext cx="10253122" cy="541180"/>
              <a:chOff x="969439" y="3570571"/>
              <a:chExt cx="10253122" cy="541180"/>
            </a:xfrm>
          </p:grpSpPr>
          <p:cxnSp>
            <p:nvCxnSpPr>
              <p:cNvPr id="14" name="Rechte verbindingslijn met pijl 13">
                <a:extLst>
                  <a:ext uri="{FF2B5EF4-FFF2-40B4-BE49-F238E27FC236}">
                    <a16:creationId xmlns:a16="http://schemas.microsoft.com/office/drawing/2014/main" id="{55D88598-E21B-E501-905C-0B312BBE0B1B}"/>
                  </a:ext>
                </a:extLst>
              </p:cNvPr>
              <p:cNvCxnSpPr/>
              <p:nvPr/>
            </p:nvCxnSpPr>
            <p:spPr>
              <a:xfrm>
                <a:off x="969439" y="3943515"/>
                <a:ext cx="10253122" cy="0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523C9A39-A80E-DBB3-95B1-F292232C3B35}"/>
                  </a:ext>
                </a:extLst>
              </p:cNvPr>
              <p:cNvSpPr txBox="1"/>
              <p:nvPr/>
            </p:nvSpPr>
            <p:spPr>
              <a:xfrm>
                <a:off x="969439" y="3574183"/>
                <a:ext cx="364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err="1">
                    <a:latin typeface="Century Gothic" panose="020B0502020202020204" pitchFamily="34" charset="0"/>
                  </a:rPr>
                  <a:t>Nett</a:t>
                </a:r>
                <a:r>
                  <a:rPr lang="nl-NL" sz="1400" dirty="0">
                    <a:latin typeface="Century Gothic" panose="020B0502020202020204" pitchFamily="34" charset="0"/>
                  </a:rPr>
                  <a:t>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loss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9E82DD1-93E4-B504-948A-598D87F0B0A8}"/>
                  </a:ext>
                </a:extLst>
              </p:cNvPr>
              <p:cNvSpPr txBox="1"/>
              <p:nvPr/>
            </p:nvSpPr>
            <p:spPr>
              <a:xfrm>
                <a:off x="9814783" y="3570571"/>
                <a:ext cx="13468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1400" dirty="0" err="1">
                    <a:latin typeface="Century Gothic" panose="020B0502020202020204" pitchFamily="34" charset="0"/>
                  </a:rPr>
                  <a:t>Nett</a:t>
                </a:r>
                <a:r>
                  <a:rPr lang="nl-NL" sz="1400" dirty="0">
                    <a:latin typeface="Century Gothic" panose="020B0502020202020204" pitchFamily="34" charset="0"/>
                  </a:rPr>
                  <a:t>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profit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6FBBD9A6-573F-A279-75DC-B4A85F5B1906}"/>
                  </a:ext>
                </a:extLst>
              </p:cNvPr>
              <p:cNvSpPr txBox="1"/>
              <p:nvPr/>
            </p:nvSpPr>
            <p:spPr>
              <a:xfrm>
                <a:off x="5245370" y="3803974"/>
                <a:ext cx="1711684" cy="307777"/>
              </a:xfrm>
              <a:prstGeom prst="rect">
                <a:avLst/>
              </a:prstGeom>
              <a:solidFill>
                <a:srgbClr val="FEFB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i="1" dirty="0" err="1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Profitability</a:t>
                </a:r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?</a:t>
                </a:r>
              </a:p>
            </p:txBody>
          </p:sp>
        </p:grp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0B763ADF-E3FB-DD6D-B686-4A84F48C164E}"/>
                </a:ext>
              </a:extLst>
            </p:cNvPr>
            <p:cNvGrpSpPr/>
            <p:nvPr/>
          </p:nvGrpSpPr>
          <p:grpSpPr>
            <a:xfrm>
              <a:off x="835327" y="4406178"/>
              <a:ext cx="10253122" cy="541180"/>
              <a:chOff x="1021982" y="4441231"/>
              <a:chExt cx="10253122" cy="541180"/>
            </a:xfrm>
          </p:grpSpPr>
          <p:cxnSp>
            <p:nvCxnSpPr>
              <p:cNvPr id="22" name="Rechte verbindingslijn met pijl 21">
                <a:extLst>
                  <a:ext uri="{FF2B5EF4-FFF2-40B4-BE49-F238E27FC236}">
                    <a16:creationId xmlns:a16="http://schemas.microsoft.com/office/drawing/2014/main" id="{5D5336EB-6FC3-A907-3FBE-290C660E035F}"/>
                  </a:ext>
                </a:extLst>
              </p:cNvPr>
              <p:cNvCxnSpPr/>
              <p:nvPr/>
            </p:nvCxnSpPr>
            <p:spPr>
              <a:xfrm>
                <a:off x="1021982" y="4814175"/>
                <a:ext cx="10253122" cy="0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kstvak 25">
                <a:extLst>
                  <a:ext uri="{FF2B5EF4-FFF2-40B4-BE49-F238E27FC236}">
                    <a16:creationId xmlns:a16="http://schemas.microsoft.com/office/drawing/2014/main" id="{A6C0812A-FC3E-16F9-8219-6B87B2D7F5EC}"/>
                  </a:ext>
                </a:extLst>
              </p:cNvPr>
              <p:cNvSpPr txBox="1"/>
              <p:nvPr/>
            </p:nvSpPr>
            <p:spPr>
              <a:xfrm>
                <a:off x="1021982" y="4444843"/>
                <a:ext cx="364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err="1">
                    <a:latin typeface="Century Gothic" panose="020B0502020202020204" pitchFamily="34" charset="0"/>
                  </a:rPr>
                  <a:t>By</a:t>
                </a:r>
                <a:r>
                  <a:rPr lang="nl-NL" sz="1400" dirty="0">
                    <a:latin typeface="Century Gothic" panose="020B0502020202020204" pitchFamily="34" charset="0"/>
                  </a:rPr>
                  <a:t>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showing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B226B3ED-FC5C-9667-0CC9-A24583F0E7A3}"/>
                  </a:ext>
                </a:extLst>
              </p:cNvPr>
              <p:cNvSpPr txBox="1"/>
              <p:nvPr/>
            </p:nvSpPr>
            <p:spPr>
              <a:xfrm>
                <a:off x="8867106" y="4441231"/>
                <a:ext cx="2347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1400" dirty="0">
                    <a:latin typeface="Century Gothic" panose="020B0502020202020204" pitchFamily="34" charset="0"/>
                  </a:rPr>
                  <a:t>Active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communication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75ACC94C-8354-F9BF-CDED-B586658519A5}"/>
                  </a:ext>
                </a:extLst>
              </p:cNvPr>
              <p:cNvSpPr txBox="1"/>
              <p:nvPr/>
            </p:nvSpPr>
            <p:spPr>
              <a:xfrm>
                <a:off x="5077743" y="4674634"/>
                <a:ext cx="2046939" cy="307777"/>
              </a:xfrm>
              <a:prstGeom prst="rect">
                <a:avLst/>
              </a:prstGeom>
              <a:solidFill>
                <a:srgbClr val="FEFB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Share </a:t>
                </a:r>
                <a:r>
                  <a:rPr lang="nl-NL" sz="1400" b="1" i="1" dirty="0" err="1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knowledge</a:t>
                </a:r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?</a:t>
                </a:r>
              </a:p>
            </p:txBody>
          </p: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990CC32B-DA89-4763-66B1-478CADEB3F50}"/>
                </a:ext>
              </a:extLst>
            </p:cNvPr>
            <p:cNvGrpSpPr/>
            <p:nvPr/>
          </p:nvGrpSpPr>
          <p:grpSpPr>
            <a:xfrm>
              <a:off x="835327" y="5303515"/>
              <a:ext cx="10253122" cy="541180"/>
              <a:chOff x="1037324" y="5478644"/>
              <a:chExt cx="10253122" cy="541180"/>
            </a:xfrm>
          </p:grpSpPr>
          <p:cxnSp>
            <p:nvCxnSpPr>
              <p:cNvPr id="34" name="Rechte verbindingslijn met pijl 33">
                <a:extLst>
                  <a:ext uri="{FF2B5EF4-FFF2-40B4-BE49-F238E27FC236}">
                    <a16:creationId xmlns:a16="http://schemas.microsoft.com/office/drawing/2014/main" id="{3E47953A-A48E-669C-05D4-6989D369734C}"/>
                  </a:ext>
                </a:extLst>
              </p:cNvPr>
              <p:cNvCxnSpPr/>
              <p:nvPr/>
            </p:nvCxnSpPr>
            <p:spPr>
              <a:xfrm>
                <a:off x="1037324" y="5851588"/>
                <a:ext cx="10253122" cy="0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4891E3A1-CE65-1B98-BCD1-15EC0B977830}"/>
                  </a:ext>
                </a:extLst>
              </p:cNvPr>
              <p:cNvSpPr txBox="1"/>
              <p:nvPr/>
            </p:nvSpPr>
            <p:spPr>
              <a:xfrm>
                <a:off x="1037324" y="5482256"/>
                <a:ext cx="36435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latin typeface="Century Gothic" panose="020B0502020202020204" pitchFamily="34" charset="0"/>
                  </a:rPr>
                  <a:t>For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the</a:t>
                </a:r>
                <a:r>
                  <a:rPr lang="nl-NL" sz="1400" dirty="0">
                    <a:latin typeface="Century Gothic" panose="020B0502020202020204" pitchFamily="34" charset="0"/>
                  </a:rPr>
                  <a:t> garden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B3E24287-9A07-3DCA-7720-8142B7BB9411}"/>
                  </a:ext>
                </a:extLst>
              </p:cNvPr>
              <p:cNvSpPr txBox="1"/>
              <p:nvPr/>
            </p:nvSpPr>
            <p:spPr>
              <a:xfrm>
                <a:off x="8882448" y="5478644"/>
                <a:ext cx="2347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nl-NL" sz="1400" dirty="0">
                    <a:latin typeface="Century Gothic" panose="020B0502020202020204" pitchFamily="34" charset="0"/>
                  </a:rPr>
                  <a:t>For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the</a:t>
                </a:r>
                <a:r>
                  <a:rPr lang="nl-NL" sz="1400" dirty="0">
                    <a:latin typeface="Century Gothic" panose="020B0502020202020204" pitchFamily="34" charset="0"/>
                  </a:rPr>
                  <a:t> </a:t>
                </a:r>
                <a:r>
                  <a:rPr lang="nl-NL" sz="1400" dirty="0" err="1">
                    <a:latin typeface="Century Gothic" panose="020B0502020202020204" pitchFamily="34" charset="0"/>
                  </a:rPr>
                  <a:t>people</a:t>
                </a:r>
                <a:endParaRPr lang="nl-NL" sz="1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46501BA9-0831-A596-E471-429DF47509E5}"/>
                  </a:ext>
                </a:extLst>
              </p:cNvPr>
              <p:cNvSpPr txBox="1"/>
              <p:nvPr/>
            </p:nvSpPr>
            <p:spPr>
              <a:xfrm>
                <a:off x="5631820" y="5712047"/>
                <a:ext cx="938784" cy="307777"/>
              </a:xfrm>
              <a:prstGeom prst="rect">
                <a:avLst/>
              </a:prstGeom>
              <a:solidFill>
                <a:srgbClr val="FEFBF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400" b="1" i="1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Care?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9976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D27A6EA-F286-F775-1A09-BE8A91701C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293" b="7293"/>
          <a:stretch>
            <a:fillRect/>
          </a:stretch>
        </p:blipFill>
        <p:spPr>
          <a:xfrm>
            <a:off x="4964963" y="2368636"/>
            <a:ext cx="4979873" cy="1873163"/>
          </a:xfrm>
        </p:spPr>
      </p:pic>
    </p:spTree>
    <p:extLst>
      <p:ext uri="{BB962C8B-B14F-4D97-AF65-F5344CB8AC3E}">
        <p14:creationId xmlns:p14="http://schemas.microsoft.com/office/powerpoint/2010/main" val="193602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447B121-B91E-8555-6557-4D436D41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edit footer go to insert -&gt; header &amp; footer -&gt; footer</a:t>
            </a:r>
            <a:endParaRPr kumimoji="0" lang="en-NL" sz="1050" b="0" i="0" u="none" strike="noStrike" kern="1200" cap="none" spc="0" normalizeH="0" baseline="0" noProof="0" dirty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553FC-56CF-6623-0ED4-F7CE96E3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D2FD-3D65-5E4D-AC50-8AD70E3B9266}" type="slidenum">
              <a:rPr kumimoji="0" lang="en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EFBF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L" sz="1050" b="0" i="0" u="none" strike="noStrike" kern="1200" cap="none" spc="0" normalizeH="0" baseline="0" noProof="0">
              <a:ln>
                <a:noFill/>
              </a:ln>
              <a:solidFill>
                <a:srgbClr val="FEFBF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446C893-F73A-A142-8A76-770F26A5F4B1}"/>
              </a:ext>
            </a:extLst>
          </p:cNvPr>
          <p:cNvSpPr txBox="1"/>
          <p:nvPr/>
        </p:nvSpPr>
        <p:spPr>
          <a:xfrm>
            <a:off x="642896" y="533379"/>
            <a:ext cx="384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The </a:t>
            </a:r>
            <a:r>
              <a:rPr kumimoji="0" 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calaSansPro" panose="020B0504030101020102"/>
                <a:ea typeface="+mn-ea"/>
                <a:cs typeface="+mn-cs"/>
              </a:rPr>
              <a:t>numbers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calaSansPro" panose="020B0504030101020102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0B8B0A-1320-0C69-75AA-CD7BB5F63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42"/>
          <a:stretch/>
        </p:blipFill>
        <p:spPr>
          <a:xfrm>
            <a:off x="4861858" y="1566634"/>
            <a:ext cx="2180075" cy="176257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35EE00-7B9F-5015-8B56-9C1D62082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82" r="18382"/>
          <a:stretch/>
        </p:blipFill>
        <p:spPr>
          <a:xfrm>
            <a:off x="8698263" y="3488920"/>
            <a:ext cx="2180075" cy="176257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FBAFBC1D-ED60-8F9F-6000-89FBC70381B3}"/>
              </a:ext>
            </a:extLst>
          </p:cNvPr>
          <p:cNvSpPr txBox="1"/>
          <p:nvPr/>
        </p:nvSpPr>
        <p:spPr>
          <a:xfrm>
            <a:off x="3208794" y="1604133"/>
            <a:ext cx="34413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Zuylestein</a:t>
            </a:r>
            <a:b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Ca.1632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Reconstructed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in 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Original </a:t>
            </a:r>
            <a:r>
              <a:rPr kumimoji="0" lang="nl-NL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Stoope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ndaal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drawing</a:t>
            </a: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FE0AFADA-2B80-1E86-496A-981CD1741A41}"/>
              </a:ext>
            </a:extLst>
          </p:cNvPr>
          <p:cNvSpPr txBox="1"/>
          <p:nvPr/>
        </p:nvSpPr>
        <p:spPr>
          <a:xfrm>
            <a:off x="3208794" y="3528794"/>
            <a:ext cx="344138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Twickel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Ca. 1890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Renovated</a:t>
            </a:r>
            <a:r>
              <a:rPr lang="nl-NL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 in 1990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4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49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34193 -4.44444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65572 1.48148E-6 " pathEditMode="fixed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F0B3A86-AA2A-7F0B-D8A1-AB749E88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numbers</a:t>
            </a:r>
            <a:r>
              <a:rPr lang="nl-NL" dirty="0"/>
              <a:t>	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63D17BC-F51B-FC5A-4350-13F6490E5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252" y="2730500"/>
            <a:ext cx="3604396" cy="37449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sz="1400" dirty="0"/>
              <a:t>0,3 ha </a:t>
            </a:r>
            <a:r>
              <a:rPr lang="nl-NL" sz="1400" dirty="0" err="1"/>
              <a:t>growing</a:t>
            </a:r>
            <a:r>
              <a:rPr lang="nl-NL" sz="1400" dirty="0"/>
              <a:t> </a:t>
            </a:r>
            <a:r>
              <a:rPr lang="nl-NL" sz="1400" dirty="0" err="1"/>
              <a:t>surface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1 ha </a:t>
            </a:r>
            <a:r>
              <a:rPr lang="nl-NL" sz="1400" dirty="0" err="1"/>
              <a:t>additional</a:t>
            </a:r>
            <a:r>
              <a:rPr lang="nl-NL" sz="1400" dirty="0"/>
              <a:t> </a:t>
            </a:r>
            <a:r>
              <a:rPr lang="nl-NL" sz="1400" dirty="0" err="1"/>
              <a:t>growing</a:t>
            </a:r>
            <a:r>
              <a:rPr lang="nl-NL" sz="1400" dirty="0"/>
              <a:t> </a:t>
            </a:r>
            <a:r>
              <a:rPr lang="nl-NL" sz="1400" dirty="0" err="1"/>
              <a:t>surface</a:t>
            </a:r>
            <a:r>
              <a:rPr lang="nl-NL" sz="1400" dirty="0"/>
              <a:t> </a:t>
            </a:r>
            <a:r>
              <a:rPr lang="nl-NL" sz="1400" dirty="0" err="1"/>
              <a:t>outside</a:t>
            </a:r>
            <a:r>
              <a:rPr lang="nl-NL" sz="1400" dirty="0"/>
              <a:t> </a:t>
            </a:r>
            <a:r>
              <a:rPr lang="nl-NL" sz="1400" dirty="0" err="1"/>
              <a:t>historical</a:t>
            </a:r>
            <a:r>
              <a:rPr lang="nl-NL" sz="1400" dirty="0"/>
              <a:t> garden. 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1,8 fte professional </a:t>
            </a:r>
            <a:r>
              <a:rPr lang="nl-NL" sz="1400" dirty="0" err="1"/>
              <a:t>gardener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25 </a:t>
            </a:r>
            <a:r>
              <a:rPr lang="nl-NL" sz="1400" dirty="0" err="1"/>
              <a:t>volunteers</a:t>
            </a:r>
            <a:r>
              <a:rPr lang="nl-NL" sz="1400" dirty="0"/>
              <a:t>, 16h/week (9 fte)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Open 3 </a:t>
            </a:r>
            <a:r>
              <a:rPr lang="nl-NL" sz="1400" dirty="0" err="1"/>
              <a:t>days</a:t>
            </a:r>
            <a:r>
              <a:rPr lang="nl-NL" sz="1400" dirty="0"/>
              <a:t>/week, </a:t>
            </a:r>
            <a:r>
              <a:rPr lang="nl-NL" sz="1400" dirty="0" err="1"/>
              <a:t>year</a:t>
            </a:r>
            <a:r>
              <a:rPr lang="nl-NL" sz="1400" dirty="0"/>
              <a:t> </a:t>
            </a:r>
            <a:r>
              <a:rPr lang="nl-NL" sz="1400" dirty="0" err="1"/>
              <a:t>round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Café, small shop.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Produce </a:t>
            </a:r>
            <a:r>
              <a:rPr lang="nl-NL" sz="1400" dirty="0" err="1"/>
              <a:t>sold</a:t>
            </a:r>
            <a:r>
              <a:rPr lang="nl-NL" sz="1400" dirty="0"/>
              <a:t> in shop, </a:t>
            </a:r>
            <a:r>
              <a:rPr lang="nl-NL" sz="1400" dirty="0" err="1"/>
              <a:t>vegetable</a:t>
            </a:r>
            <a:r>
              <a:rPr lang="nl-NL" sz="1400" dirty="0"/>
              <a:t> </a:t>
            </a:r>
            <a:r>
              <a:rPr lang="nl-NL" sz="1400" dirty="0" err="1"/>
              <a:t>subscriptions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local</a:t>
            </a:r>
            <a:r>
              <a:rPr lang="nl-NL" sz="1400" dirty="0"/>
              <a:t> restaurants</a:t>
            </a:r>
          </a:p>
          <a:p>
            <a:pPr>
              <a:spcAft>
                <a:spcPts val="600"/>
              </a:spcAft>
            </a:pPr>
            <a:r>
              <a:rPr lang="nl-NL" sz="1400" dirty="0" err="1"/>
              <a:t>Flowers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vegetables</a:t>
            </a:r>
            <a:endParaRPr lang="nl-NL" sz="1400" dirty="0"/>
          </a:p>
          <a:p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4356A82-3BA5-6E1D-857A-CB710001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EE85A4-4FAC-870E-8015-18C80C40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6</a:t>
            </a:fld>
            <a:endParaRPr lang="en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DE9C7D-8A6F-A6C3-7525-6C57D1FD3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7A5CA47-B9FA-0032-1D5F-3F8300B23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1400" dirty="0" err="1"/>
              <a:t>Zuylestein</a:t>
            </a:r>
            <a:endParaRPr lang="nl-NL" sz="1400" dirty="0"/>
          </a:p>
        </p:txBody>
      </p:sp>
      <p:pic>
        <p:nvPicPr>
          <p:cNvPr id="12" name="Tijdelijke aanduiding voor afbeelding 11" descr="Afbeelding met plant, buitenshuis, boom, hemel&#10;&#10;Automatisch gegenereerde beschrijving">
            <a:extLst>
              <a:ext uri="{FF2B5EF4-FFF2-40B4-BE49-F238E27FC236}">
                <a16:creationId xmlns:a16="http://schemas.microsoft.com/office/drawing/2014/main" id="{73850030-48CD-3D7F-2F28-88A2DD574E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244" r="5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394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F0B3A86-AA2A-7F0B-D8A1-AB749E88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numbers</a:t>
            </a:r>
            <a:r>
              <a:rPr lang="nl-NL" dirty="0"/>
              <a:t>	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63D17BC-F51B-FC5A-4350-13F6490E5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252" y="2730500"/>
            <a:ext cx="3604396" cy="37449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sz="1400" dirty="0"/>
              <a:t>0,3 ha </a:t>
            </a:r>
            <a:r>
              <a:rPr lang="nl-NL" sz="1400" dirty="0" err="1"/>
              <a:t>growing</a:t>
            </a:r>
            <a:r>
              <a:rPr lang="nl-NL" sz="1400" dirty="0"/>
              <a:t> </a:t>
            </a:r>
            <a:r>
              <a:rPr lang="nl-NL" sz="1400" dirty="0" err="1"/>
              <a:t>surface</a:t>
            </a:r>
            <a:r>
              <a:rPr lang="nl-NL" sz="1400" dirty="0"/>
              <a:t> (2,67 ha </a:t>
            </a:r>
            <a:r>
              <a:rPr lang="nl-NL" sz="1400" dirty="0" err="1"/>
              <a:t>total</a:t>
            </a:r>
            <a:r>
              <a:rPr lang="nl-NL" sz="1400" dirty="0"/>
              <a:t> </a:t>
            </a:r>
            <a:r>
              <a:rPr lang="nl-NL" sz="1400" dirty="0" err="1"/>
              <a:t>surface</a:t>
            </a:r>
            <a:r>
              <a:rPr lang="nl-NL" sz="1400" dirty="0"/>
              <a:t>, </a:t>
            </a:r>
            <a:r>
              <a:rPr lang="nl-NL" sz="1400" dirty="0" err="1"/>
              <a:t>partly</a:t>
            </a:r>
            <a:r>
              <a:rPr lang="nl-NL" sz="1400" dirty="0"/>
              <a:t> </a:t>
            </a:r>
            <a:r>
              <a:rPr lang="nl-NL" sz="1400" dirty="0" err="1"/>
              <a:t>rented</a:t>
            </a:r>
            <a:r>
              <a:rPr lang="nl-NL" sz="1400" dirty="0"/>
              <a:t> out)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2 green </a:t>
            </a:r>
            <a:r>
              <a:rPr lang="nl-NL" sz="1400" dirty="0" err="1"/>
              <a:t>houses</a:t>
            </a:r>
            <a:r>
              <a:rPr lang="nl-NL" sz="1400" dirty="0"/>
              <a:t> </a:t>
            </a:r>
            <a:r>
              <a:rPr lang="nl-NL" sz="1400" dirty="0" err="1"/>
              <a:t>and</a:t>
            </a:r>
            <a:r>
              <a:rPr lang="nl-NL" sz="1400" dirty="0"/>
              <a:t> 3 pits. 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0,8 fte professional </a:t>
            </a:r>
            <a:r>
              <a:rPr lang="nl-NL" sz="1400" dirty="0" err="1"/>
              <a:t>gardener</a:t>
            </a:r>
            <a:endParaRPr lang="nl-NL" sz="1400" dirty="0"/>
          </a:p>
          <a:p>
            <a:pPr>
              <a:spcAft>
                <a:spcPts val="600"/>
              </a:spcAft>
            </a:pPr>
            <a:r>
              <a:rPr lang="nl-NL" sz="1400" dirty="0"/>
              <a:t>25 </a:t>
            </a:r>
            <a:r>
              <a:rPr lang="nl-NL" sz="1400" dirty="0" err="1"/>
              <a:t>volunteers</a:t>
            </a:r>
            <a:r>
              <a:rPr lang="nl-NL" sz="1400" dirty="0"/>
              <a:t>, 8h/week (3 fte)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Open 2 </a:t>
            </a:r>
            <a:r>
              <a:rPr lang="nl-NL" sz="1400" dirty="0" err="1"/>
              <a:t>afternoons</a:t>
            </a:r>
            <a:r>
              <a:rPr lang="nl-NL" sz="1400" dirty="0"/>
              <a:t>/week, 7 </a:t>
            </a:r>
            <a:r>
              <a:rPr lang="nl-NL" sz="1400" dirty="0" err="1"/>
              <a:t>months</a:t>
            </a:r>
            <a:r>
              <a:rPr lang="nl-NL" sz="1400" dirty="0"/>
              <a:t> 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Small shop.</a:t>
            </a:r>
          </a:p>
          <a:p>
            <a:pPr>
              <a:spcAft>
                <a:spcPts val="600"/>
              </a:spcAft>
            </a:pPr>
            <a:r>
              <a:rPr lang="nl-NL" sz="1400" dirty="0"/>
              <a:t>Produce </a:t>
            </a:r>
            <a:r>
              <a:rPr lang="nl-NL" sz="1400" dirty="0" err="1"/>
              <a:t>sold</a:t>
            </a:r>
            <a:r>
              <a:rPr lang="nl-NL" sz="1400" dirty="0"/>
              <a:t> in shop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local</a:t>
            </a:r>
            <a:r>
              <a:rPr lang="nl-NL" sz="1400" dirty="0"/>
              <a:t> restaurants.</a:t>
            </a:r>
          </a:p>
          <a:p>
            <a:pPr>
              <a:spcAft>
                <a:spcPts val="600"/>
              </a:spcAft>
            </a:pPr>
            <a:r>
              <a:rPr lang="nl-NL" sz="1400" dirty="0" err="1"/>
              <a:t>Flowers</a:t>
            </a:r>
            <a:r>
              <a:rPr lang="nl-NL" sz="1400" dirty="0"/>
              <a:t>, </a:t>
            </a:r>
            <a:r>
              <a:rPr lang="nl-NL" sz="1400" dirty="0" err="1"/>
              <a:t>annual</a:t>
            </a:r>
            <a:r>
              <a:rPr lang="nl-NL" sz="1400" dirty="0"/>
              <a:t> </a:t>
            </a:r>
            <a:r>
              <a:rPr lang="nl-NL" sz="1400" dirty="0" err="1"/>
              <a:t>plants</a:t>
            </a:r>
            <a:r>
              <a:rPr lang="nl-NL" sz="1400" dirty="0"/>
              <a:t>, fruit trees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vegetables</a:t>
            </a:r>
            <a:r>
              <a:rPr lang="nl-NL" sz="1400" dirty="0"/>
              <a:t>.</a:t>
            </a:r>
          </a:p>
          <a:p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4356A82-3BA5-6E1D-857A-CB710001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EE85A4-4FAC-870E-8015-18C80C40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7</a:t>
            </a:fld>
            <a:endParaRPr lang="en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9DE9C7D-8A6F-A6C3-7525-6C57D1FD3F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7A5CA47-B9FA-0032-1D5F-3F8300B23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1400" dirty="0"/>
              <a:t>Twickel</a:t>
            </a:r>
          </a:p>
        </p:txBody>
      </p:sp>
      <p:pic>
        <p:nvPicPr>
          <p:cNvPr id="11" name="Tijdelijke aanduiding voor afbeelding 10" descr="Afbeelding met buitenshuis, boom, gras, plant&#10;&#10;Automatisch gegenereerde beschrijving">
            <a:extLst>
              <a:ext uri="{FF2B5EF4-FFF2-40B4-BE49-F238E27FC236}">
                <a16:creationId xmlns:a16="http://schemas.microsoft.com/office/drawing/2014/main" id="{22CED46C-76B4-4004-CDF9-B67675DCE3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1361" r="11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740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6FF1-EF6A-15FF-F8F4-6AB8E1FF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71B11FC-246E-1000-F968-4AE5F2D6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Exploitation</a:t>
            </a: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EE6F6BF-5CE5-A146-2847-3A229B3C4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400" dirty="0" err="1"/>
              <a:t>Nr</a:t>
            </a:r>
            <a:r>
              <a:rPr lang="nl-NL" sz="1400" dirty="0"/>
              <a:t> of </a:t>
            </a:r>
            <a:r>
              <a:rPr lang="nl-NL" sz="1400" dirty="0" err="1"/>
              <a:t>volunteers</a:t>
            </a:r>
            <a:endParaRPr lang="nl-NL" sz="1400" dirty="0"/>
          </a:p>
          <a:p>
            <a:r>
              <a:rPr lang="nl-NL" sz="1400" dirty="0" err="1"/>
              <a:t>Working</a:t>
            </a:r>
            <a:r>
              <a:rPr lang="nl-NL" sz="1400" dirty="0"/>
              <a:t> </a:t>
            </a:r>
            <a:r>
              <a:rPr lang="nl-NL" sz="1400" dirty="0" err="1"/>
              <a:t>when</a:t>
            </a:r>
            <a:r>
              <a:rPr lang="nl-NL" sz="1400" dirty="0"/>
              <a:t>?</a:t>
            </a:r>
          </a:p>
          <a:p>
            <a:r>
              <a:rPr lang="nl-NL" sz="1400" dirty="0" err="1"/>
              <a:t>Doing</a:t>
            </a:r>
            <a:r>
              <a:rPr lang="nl-NL" sz="1400" dirty="0"/>
              <a:t> </a:t>
            </a:r>
            <a:r>
              <a:rPr lang="nl-NL" sz="1400" dirty="0" err="1"/>
              <a:t>what</a:t>
            </a:r>
            <a:r>
              <a:rPr lang="nl-NL" sz="1400" dirty="0"/>
              <a:t>?</a:t>
            </a:r>
          </a:p>
          <a:p>
            <a:endParaRPr lang="nl-NL" sz="1400" dirty="0"/>
          </a:p>
          <a:p>
            <a:endParaRPr lang="nl-NL" sz="1400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9A43434-48B4-E071-3F8C-F6D51D65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 -&gt; header &amp; footer -&gt; footer</a:t>
            </a:r>
            <a:endParaRPr lang="en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90BD546-740B-6C10-A507-5474B9575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D2FD-3D65-5E4D-AC50-8AD70E3B9266}" type="slidenum">
              <a:rPr lang="en-NL" smtClean="0"/>
              <a:t>8</a:t>
            </a:fld>
            <a:endParaRPr lang="en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4F920EA-0976-E537-9A3B-AAD389D330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Twickel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D6E0819-5BCE-E03E-A9F8-AC56EAEBE1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b="0" dirty="0"/>
              <a:t>Wat we al doen:</a:t>
            </a: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3621BCDA-34F2-B747-2966-05DBA3C43FE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9492" r="19492"/>
          <a:stretch/>
        </p:blipFill>
        <p:spPr>
          <a:xfrm>
            <a:off x="0" y="0"/>
            <a:ext cx="7442200" cy="6235701"/>
          </a:xfr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4525CAB-9D7F-0A82-CB22-9D04A04F1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857474"/>
              </p:ext>
            </p:extLst>
          </p:nvPr>
        </p:nvGraphicFramePr>
        <p:xfrm>
          <a:off x="5602498" y="1563345"/>
          <a:ext cx="6022764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333">
                  <a:extLst>
                    <a:ext uri="{9D8B030D-6E8A-4147-A177-3AD203B41FA5}">
                      <a16:colId xmlns:a16="http://schemas.microsoft.com/office/drawing/2014/main" val="2638479739"/>
                    </a:ext>
                  </a:extLst>
                </a:gridCol>
                <a:gridCol w="1841431">
                  <a:extLst>
                    <a:ext uri="{9D8B030D-6E8A-4147-A177-3AD203B41FA5}">
                      <a16:colId xmlns:a16="http://schemas.microsoft.com/office/drawing/2014/main" val="1558517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Cost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(€)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52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Maintenance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monumental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infrastructure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20.000,-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85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Professional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gardener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(0,8 fte)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55.000,--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95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Gas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for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greenhouses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17.500,--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851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Seeds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fertilizer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propagating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material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10.000,--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799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Cleaning,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yearly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barbecue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for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volunteers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2.000,--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541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Small tools,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miscellaneous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500,--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890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400" b="1" dirty="0">
                          <a:latin typeface="Century Gothic" panose="020B0502020202020204" pitchFamily="34" charset="0"/>
                        </a:rPr>
                        <a:t>SUBTOTAL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 dirty="0">
                          <a:latin typeface="Century Gothic" panose="020B0502020202020204" pitchFamily="34" charset="0"/>
                        </a:rPr>
                        <a:t>105.000,--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237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nl-NL" sz="1400" b="1" kern="1200" dirty="0">
                        <a:solidFill>
                          <a:schemeClr val="lt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3A36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nl-NL" sz="1400" b="1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Income</a:t>
                      </a:r>
                      <a:r>
                        <a:rPr lang="nl-NL" sz="14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(€)</a:t>
                      </a:r>
                      <a:endParaRPr lang="nl-NL" sz="1400" b="1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3A3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37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Flowers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and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vegetable</a:t>
                      </a:r>
                      <a:r>
                        <a:rPr lang="nl-NL" sz="1400">
                          <a:latin typeface="Century Gothic" panose="020B0502020202020204" pitchFamily="34" charset="0"/>
                        </a:rPr>
                        <a:t> sales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15.000,--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9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Subsidy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for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green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monuments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23.500,--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6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Lease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local</a:t>
                      </a:r>
                      <a:r>
                        <a:rPr lang="nl-NL" sz="1400" dirty="0">
                          <a:latin typeface="Century Gothic" panose="020B0502020202020204" pitchFamily="34" charset="0"/>
                        </a:rPr>
                        <a:t> plant </a:t>
                      </a:r>
                      <a:r>
                        <a:rPr lang="nl-NL" sz="1400" dirty="0" err="1">
                          <a:latin typeface="Century Gothic" panose="020B0502020202020204" pitchFamily="34" charset="0"/>
                        </a:rPr>
                        <a:t>grower</a:t>
                      </a:r>
                      <a:endParaRPr lang="nl-NL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latin typeface="Century Gothic" panose="020B0502020202020204" pitchFamily="34" charset="0"/>
                        </a:rPr>
                        <a:t>3.000,--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736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400" b="1" dirty="0">
                          <a:latin typeface="Century Gothic" panose="020B0502020202020204" pitchFamily="34" charset="0"/>
                        </a:rPr>
                        <a:t>TOTAL </a:t>
                      </a:r>
                      <a:r>
                        <a:rPr lang="nl-NL" sz="1400" b="1" dirty="0" err="1">
                          <a:latin typeface="Century Gothic" panose="020B0502020202020204" pitchFamily="34" charset="0"/>
                        </a:rPr>
                        <a:t>profit</a:t>
                      </a:r>
                      <a:r>
                        <a:rPr lang="nl-NL" sz="1400" b="1" dirty="0">
                          <a:latin typeface="Century Gothic" panose="020B0502020202020204" pitchFamily="34" charset="0"/>
                        </a:rPr>
                        <a:t> – </a:t>
                      </a:r>
                      <a:r>
                        <a:rPr lang="nl-NL" sz="1400" b="1" dirty="0" err="1">
                          <a:latin typeface="Century Gothic" panose="020B0502020202020204" pitchFamily="34" charset="0"/>
                        </a:rPr>
                        <a:t>cost</a:t>
                      </a:r>
                      <a:endParaRPr lang="nl-NL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b="1" dirty="0">
                          <a:latin typeface="Century Gothic" panose="020B0502020202020204" pitchFamily="34" charset="0"/>
                        </a:rPr>
                        <a:t>(63.500,--)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235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935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5B2A9-BDAC-BA8C-7C0B-9CBE2B5B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NL"/>
              <a:t>www.twickel.nl</a:t>
            </a:r>
            <a:endParaRPr lang="en-NL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EC39BF-5B74-D2B5-ADAC-3F209A24AB7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5903" b="15903"/>
          <a:stretch/>
        </p:blipFill>
        <p:spPr/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9367131A-FAC4-BE91-2BD6-37D1334B6E6E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Two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gardens</a:t>
            </a:r>
            <a:r>
              <a:rPr lang="nl-NL" dirty="0">
                <a:solidFill>
                  <a:schemeClr val="bg1"/>
                </a:solidFill>
              </a:rPr>
              <a:t>,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one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vision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9645A9-55B8-6212-A409-B67B2CADAD3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29-12-2022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4005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Twickel">
      <a:dk1>
        <a:srgbClr val="000000"/>
      </a:dk1>
      <a:lt1>
        <a:srgbClr val="FEFBF2"/>
      </a:lt1>
      <a:dk2>
        <a:srgbClr val="AAA095"/>
      </a:dk2>
      <a:lt2>
        <a:srgbClr val="FBE8C8"/>
      </a:lt2>
      <a:accent1>
        <a:srgbClr val="93A364"/>
      </a:accent1>
      <a:accent2>
        <a:srgbClr val="6692B0"/>
      </a:accent2>
      <a:accent3>
        <a:srgbClr val="D32449"/>
      </a:accent3>
      <a:accent4>
        <a:srgbClr val="DD8630"/>
      </a:accent4>
      <a:accent5>
        <a:srgbClr val="F3C85E"/>
      </a:accent5>
      <a:accent6>
        <a:srgbClr val="AAA095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C6DAA17-E91D-4A65-9969-9F679F7F93B3}" vid="{2287650C-E3E6-442D-BCF1-03408780947F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Twickel presentatie</Template>
  <TotalTime>922</TotalTime>
  <Words>3504</Words>
  <Application>Microsoft Office PowerPoint</Application>
  <PresentationFormat>Breedbeeld</PresentationFormat>
  <Paragraphs>549</Paragraphs>
  <Slides>43</Slides>
  <Notes>42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Courier New</vt:lpstr>
      <vt:lpstr>ScalaSansPro</vt:lpstr>
      <vt:lpstr>Wingdings</vt:lpstr>
      <vt:lpstr>Office Theme 2013 - 2022</vt:lpstr>
      <vt:lpstr>Two gardens, one vision</vt:lpstr>
      <vt:lpstr>The Questions</vt:lpstr>
      <vt:lpstr>PowerPoint-presentatie</vt:lpstr>
      <vt:lpstr>PowerPoint-presentatie</vt:lpstr>
      <vt:lpstr>PowerPoint-presentatie</vt:lpstr>
      <vt:lpstr>The numbers </vt:lpstr>
      <vt:lpstr>The numbers </vt:lpstr>
      <vt:lpstr>Exploitation</vt:lpstr>
      <vt:lpstr>Two gardens, one vision</vt:lpstr>
      <vt:lpstr>PowerPoint-presentatie</vt:lpstr>
      <vt:lpstr>PowerPoint-presentatie</vt:lpstr>
      <vt:lpstr>Developing a Management Strategy</vt:lpstr>
      <vt:lpstr>Building Blocks</vt:lpstr>
      <vt:lpstr>Historic Context</vt:lpstr>
      <vt:lpstr>Historic Context</vt:lpstr>
      <vt:lpstr>Historic Context</vt:lpstr>
      <vt:lpstr>PowerPoint-presentatie</vt:lpstr>
      <vt:lpstr>Historic context</vt:lpstr>
      <vt:lpstr>Historic Context</vt:lpstr>
      <vt:lpstr>Historic Context</vt:lpstr>
      <vt:lpstr>Historic Context - Function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Spatial Context</vt:lpstr>
      <vt:lpstr>Social context</vt:lpstr>
      <vt:lpstr>Your opinion?</vt:lpstr>
      <vt:lpstr>Your opinion?</vt:lpstr>
      <vt:lpstr>Your opinion?</vt:lpstr>
      <vt:lpstr>Your opinion?</vt:lpstr>
      <vt:lpstr>Your opinion?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Renske Solkesz</dc:creator>
  <cp:lastModifiedBy>Renske Solkesz</cp:lastModifiedBy>
  <cp:revision>22</cp:revision>
  <dcterms:created xsi:type="dcterms:W3CDTF">2024-07-29T10:56:29Z</dcterms:created>
  <dcterms:modified xsi:type="dcterms:W3CDTF">2024-09-03T14:26:02Z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SynDocOpportunityDesc">
    <vt:lpwstr>
    </vt:lpwstr>
  </property>
  <property fmtid="{D5CDD505-2E9C-101B-9397-08002B2CF9AE}" pid="3" name="eSynDocOpportunityID">
    <vt:lpwstr>
    </vt:lpwstr>
  </property>
  <property fmtid="{D5CDD505-2E9C-101B-9397-08002B2CF9AE}" pid="4" name="eSynDocAttachmentID">
    <vt:lpwstr>{1eeaaca9-7e4c-49e2-ba21-cbbc58e2a1e9}</vt:lpwstr>
  </property>
  <property fmtid="{D5CDD505-2E9C-101B-9397-08002B2CF9AE}" pid="5" name="eSynDocContactDesc">
    <vt:lpwstr>
    </vt:lpwstr>
  </property>
  <property fmtid="{D5CDD505-2E9C-101B-9397-08002B2CF9AE}" pid="6" name="eSynDocAccountDesc">
    <vt:lpwstr>
    </vt:lpwstr>
  </property>
  <property fmtid="{D5CDD505-2E9C-101B-9397-08002B2CF9AE}" pid="7" name="eSynDocProjectDesc">
    <vt:lpwstr>Historische tuin- en parkaanleg Zuylestein</vt:lpwstr>
  </property>
  <property fmtid="{D5CDD505-2E9C-101B-9397-08002B2CF9AE}" pid="8" name="eSynDocTransactionDesc">
    <vt:lpwstr>
    </vt:lpwstr>
  </property>
  <property fmtid="{D5CDD505-2E9C-101B-9397-08002B2CF9AE}" pid="9" name="eSynDocSerialDesc">
    <vt:lpwstr>
    </vt:lpwstr>
  </property>
  <property fmtid="{D5CDD505-2E9C-101B-9397-08002B2CF9AE}" pid="10" name="eSynDocItemDesc">
    <vt:lpwstr>
    </vt:lpwstr>
  </property>
  <property fmtid="{D5CDD505-2E9C-101B-9397-08002B2CF9AE}" pid="11" name="eSynDocResourceDesc">
    <vt:lpwstr>
    </vt:lpwstr>
  </property>
  <property fmtid="{D5CDD505-2E9C-101B-9397-08002B2CF9AE}" pid="12" name="eSynTransactionEntryKey">
    <vt:lpwstr>
    </vt:lpwstr>
  </property>
  <property fmtid="{D5CDD505-2E9C-101B-9397-08002B2CF9AE}" pid="13" name="eSynDocVersionStartDate">
    <vt:lpwstr>
    </vt:lpwstr>
  </property>
  <property fmtid="{D5CDD505-2E9C-101B-9397-08002B2CF9AE}" pid="14" name="eSynDocVersion">
    <vt:lpwstr>
    </vt:lpwstr>
  </property>
  <property fmtid="{D5CDD505-2E9C-101B-9397-08002B2CF9AE}" pid="15" name="eSynDocAttachFileName">
    <vt:lpwstr>240729_Twee moestuinen, een visie.pptx</vt:lpwstr>
  </property>
  <property fmtid="{D5CDD505-2E9C-101B-9397-08002B2CF9AE}" pid="16" name="eSynDocSummary">
    <vt:lpwstr>
    </vt:lpwstr>
  </property>
  <property fmtid="{D5CDD505-2E9C-101B-9397-08002B2CF9AE}" pid="17" name="eSynDocPublish">
    <vt:lpwstr>0</vt:lpwstr>
  </property>
  <property fmtid="{D5CDD505-2E9C-101B-9397-08002B2CF9AE}" pid="18" name="eSynDocTypeID">
    <vt:lpwstr>234</vt:lpwstr>
  </property>
  <property fmtid="{D5CDD505-2E9C-101B-9397-08002B2CF9AE}" pid="19" name="eSynDocSerialNumber">
    <vt:lpwstr>
    </vt:lpwstr>
  </property>
  <property fmtid="{D5CDD505-2E9C-101B-9397-08002B2CF9AE}" pid="20" name="eSynDocSubject">
    <vt:lpwstr>2024 presentatie visie moestuinen tijdens international symposium kitchen gardens</vt:lpwstr>
  </property>
  <property fmtid="{D5CDD505-2E9C-101B-9397-08002B2CF9AE}" pid="21" name="eSynDocItem">
    <vt:lpwstr>
    </vt:lpwstr>
  </property>
  <property fmtid="{D5CDD505-2E9C-101B-9397-08002B2CF9AE}" pid="22" name="eSynDocAcctContact">
    <vt:lpwstr>
    </vt:lpwstr>
  </property>
  <property fmtid="{D5CDD505-2E9C-101B-9397-08002B2CF9AE}" pid="23" name="eSynDocContactID">
    <vt:lpwstr>
    </vt:lpwstr>
  </property>
  <property fmtid="{D5CDD505-2E9C-101B-9397-08002B2CF9AE}" pid="24" name="eSynDocAccount">
    <vt:lpwstr>
    </vt:lpwstr>
  </property>
  <property fmtid="{D5CDD505-2E9C-101B-9397-08002B2CF9AE}" pid="25" name="eSynDocResource">
    <vt:lpwstr>
    </vt:lpwstr>
  </property>
  <property fmtid="{D5CDD505-2E9C-101B-9397-08002B2CF9AE}" pid="26" name="eSynDocProjectNr">
    <vt:lpwstr>0-455482</vt:lpwstr>
  </property>
  <property fmtid="{D5CDD505-2E9C-101B-9397-08002B2CF9AE}" pid="27" name="eSynDocSecurity">
    <vt:lpwstr>10</vt:lpwstr>
  </property>
  <property fmtid="{D5CDD505-2E9C-101B-9397-08002B2CF9AE}" pid="28" name="eSynDocAssortment">
    <vt:lpwstr>
    </vt:lpwstr>
  </property>
  <property fmtid="{D5CDD505-2E9C-101B-9397-08002B2CF9AE}" pid="29" name="eSynDocLanguageCode">
    <vt:lpwstr>
    </vt:lpwstr>
  </property>
  <property fmtid="{D5CDD505-2E9C-101B-9397-08002B2CF9AE}" pid="30" name="eSynDocDivisionDesc">
    <vt:lpwstr>
    </vt:lpwstr>
  </property>
  <property fmtid="{D5CDD505-2E9C-101B-9397-08002B2CF9AE}" pid="31" name="eSynDocDivision">
    <vt:lpwstr>
    </vt:lpwstr>
  </property>
  <property fmtid="{D5CDD505-2E9C-101B-9397-08002B2CF9AE}" pid="32" name="eSynDocParentDocument">
    <vt:lpwstr>
    </vt:lpwstr>
  </property>
  <property fmtid="{D5CDD505-2E9C-101B-9397-08002B2CF9AE}" pid="33" name="eSynDocSubCategory">
    <vt:lpwstr>
    </vt:lpwstr>
  </property>
  <property fmtid="{D5CDD505-2E9C-101B-9397-08002B2CF9AE}" pid="34" name="eSynDocCategoryID">
    <vt:lpwstr>
    </vt:lpwstr>
  </property>
  <property fmtid="{D5CDD505-2E9C-101B-9397-08002B2CF9AE}" pid="35" name="eSynDocGroupDesc">
    <vt:lpwstr>Attachments &amp; notes</vt:lpwstr>
  </property>
  <property fmtid="{D5CDD505-2E9C-101B-9397-08002B2CF9AE}" pid="36" name="eSynDocGroupID">
    <vt:lpwstr>0</vt:lpwstr>
  </property>
  <property fmtid="{D5CDD505-2E9C-101B-9397-08002B2CF9AE}" pid="37" name="eSynDocHID">
    <vt:lpwstr>585578</vt:lpwstr>
  </property>
  <property fmtid="{D5CDD505-2E9C-101B-9397-08002B2CF9AE}" pid="38" name="eSynCleanUp09/14/2023 10:38:56">
    <vt:i4>1</vt:i4>
  </property>
  <property fmtid="{D5CDD505-2E9C-101B-9397-08002B2CF9AE}" pid="39" name="eSynCleanUp3-9-2024 08:27:19">
    <vt:i4>1</vt:i4>
  </property>
  <property fmtid="{D5CDD505-2E9C-101B-9397-08002B2CF9AE}" pid="40" name="eSynCleanUp3-9-2024 11:36:08">
    <vt:i4>1</vt:i4>
  </property>
  <property fmtid="{D5CDD505-2E9C-101B-9397-08002B2CF9AE}" pid="41" name="eSynCleanUp3-9-2024 14:57:03">
    <vt:i4>1</vt:i4>
  </property>
  <property fmtid="{D5CDD505-2E9C-101B-9397-08002B2CF9AE}" pid="42" name="eSynCleanUp3-9-2024 15:22:44">
    <vt:i4>1</vt:i4>
  </property>
  <property fmtid="{D5CDD505-2E9C-101B-9397-08002B2CF9AE}" pid="43" name="eSynCleanUp3-9-2024 15:47:45">
    <vt:i4>1</vt:i4>
  </property>
  <property name="eSynCleanUp09/03/2024 17:12:48" fmtid="{D5CDD505-2E9C-101B-9397-08002B2CF9AE}" pid="44">
    <vt:i4>1</vt:i4>
  </property>
</Properties>
</file>